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9" r:id="rId4"/>
    <p:sldId id="260" r:id="rId5"/>
    <p:sldId id="272" r:id="rId6"/>
    <p:sldId id="261" r:id="rId7"/>
    <p:sldId id="274" r:id="rId8"/>
    <p:sldId id="275" r:id="rId9"/>
    <p:sldId id="276" r:id="rId10"/>
    <p:sldId id="277" r:id="rId11"/>
    <p:sldId id="262" r:id="rId12"/>
    <p:sldId id="271" r:id="rId13"/>
    <p:sldId id="273"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2BB04-CFF2-49EA-8D86-071976A4164D}" type="datetimeFigureOut">
              <a:rPr lang="en-GB" smtClean="0"/>
              <a:t>25/06/2020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00C24-06F1-4CCB-A493-F73F51326D5A}" type="slidenum">
              <a:rPr lang="en-GB" smtClean="0"/>
              <a:t>‹#›</a:t>
            </a:fld>
            <a:endParaRPr lang="en-GB"/>
          </a:p>
        </p:txBody>
      </p:sp>
    </p:spTree>
    <p:extLst>
      <p:ext uri="{BB962C8B-B14F-4D97-AF65-F5344CB8AC3E}">
        <p14:creationId xmlns:p14="http://schemas.microsoft.com/office/powerpoint/2010/main" val="98433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4A30-8590-4195-AF1A-5921369032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5AD94B-7BB4-4A93-8CBA-9E93139C4E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21E2B0-3E54-40C2-BBDC-FC76E1D3DEA0}"/>
              </a:ext>
            </a:extLst>
          </p:cNvPr>
          <p:cNvSpPr>
            <a:spLocks noGrp="1"/>
          </p:cNvSpPr>
          <p:nvPr>
            <p:ph type="dt" sz="half" idx="10"/>
          </p:nvPr>
        </p:nvSpPr>
        <p:spPr/>
        <p:txBody>
          <a:bodyPr/>
          <a:lstStyle/>
          <a:p>
            <a:fld id="{81A45558-DDF1-454A-912E-782F6A4F16C5}" type="datetimeFigureOut">
              <a:rPr lang="en-GB" smtClean="0"/>
              <a:t>25/06/2020</a:t>
            </a:fld>
            <a:endParaRPr lang="en-GB"/>
          </a:p>
        </p:txBody>
      </p:sp>
      <p:sp>
        <p:nvSpPr>
          <p:cNvPr id="5" name="Footer Placeholder 4">
            <a:extLst>
              <a:ext uri="{FF2B5EF4-FFF2-40B4-BE49-F238E27FC236}">
                <a16:creationId xmlns:a16="http://schemas.microsoft.com/office/drawing/2014/main" id="{C8055A25-72C6-44E9-9FA9-1668288490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97C8D6-3953-4185-9F6E-CA4A1E20E663}"/>
              </a:ext>
            </a:extLst>
          </p:cNvPr>
          <p:cNvSpPr>
            <a:spLocks noGrp="1"/>
          </p:cNvSpPr>
          <p:nvPr>
            <p:ph type="sldNum" sz="quarter" idx="12"/>
          </p:nvPr>
        </p:nvSpPr>
        <p:spPr/>
        <p:txBody>
          <a:bodyPr/>
          <a:lstStyle/>
          <a:p>
            <a:fld id="{1CBDD6B1-70CA-4A35-A509-480EAFE095B6}" type="slidenum">
              <a:rPr lang="en-GB" smtClean="0"/>
              <a:t>‹#›</a:t>
            </a:fld>
            <a:endParaRPr lang="en-GB"/>
          </a:p>
        </p:txBody>
      </p:sp>
    </p:spTree>
    <p:extLst>
      <p:ext uri="{BB962C8B-B14F-4D97-AF65-F5344CB8AC3E}">
        <p14:creationId xmlns:p14="http://schemas.microsoft.com/office/powerpoint/2010/main" val="233029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C7EE-B215-4A62-97BA-C11750C9D8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A9B8A1-0551-4480-BA8D-8F49B215D0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FD9AA-BBAE-4F82-BA85-7CA6A2D3D616}"/>
              </a:ext>
            </a:extLst>
          </p:cNvPr>
          <p:cNvSpPr>
            <a:spLocks noGrp="1"/>
          </p:cNvSpPr>
          <p:nvPr>
            <p:ph type="dt" sz="half" idx="10"/>
          </p:nvPr>
        </p:nvSpPr>
        <p:spPr/>
        <p:txBody>
          <a:bodyPr/>
          <a:lstStyle/>
          <a:p>
            <a:fld id="{81A45558-DDF1-454A-912E-782F6A4F16C5}" type="datetimeFigureOut">
              <a:rPr lang="en-GB" smtClean="0"/>
              <a:t>25/06/2020</a:t>
            </a:fld>
            <a:endParaRPr lang="en-GB"/>
          </a:p>
        </p:txBody>
      </p:sp>
      <p:sp>
        <p:nvSpPr>
          <p:cNvPr id="5" name="Footer Placeholder 4">
            <a:extLst>
              <a:ext uri="{FF2B5EF4-FFF2-40B4-BE49-F238E27FC236}">
                <a16:creationId xmlns:a16="http://schemas.microsoft.com/office/drawing/2014/main" id="{BCB8917F-C66C-4E64-8D42-70D0B9F2AF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947220-F0CB-4660-AC0C-C1C27788FFAD}"/>
              </a:ext>
            </a:extLst>
          </p:cNvPr>
          <p:cNvSpPr>
            <a:spLocks noGrp="1"/>
          </p:cNvSpPr>
          <p:nvPr>
            <p:ph type="sldNum" sz="quarter" idx="12"/>
          </p:nvPr>
        </p:nvSpPr>
        <p:spPr/>
        <p:txBody>
          <a:bodyPr/>
          <a:lstStyle/>
          <a:p>
            <a:fld id="{1CBDD6B1-70CA-4A35-A509-480EAFE095B6}" type="slidenum">
              <a:rPr lang="en-GB" smtClean="0"/>
              <a:t>‹#›</a:t>
            </a:fld>
            <a:endParaRPr lang="en-GB"/>
          </a:p>
        </p:txBody>
      </p:sp>
    </p:spTree>
    <p:extLst>
      <p:ext uri="{BB962C8B-B14F-4D97-AF65-F5344CB8AC3E}">
        <p14:creationId xmlns:p14="http://schemas.microsoft.com/office/powerpoint/2010/main" val="2224144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9C2AE-3EA4-4685-92E4-C5F2A41216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67FCA8-78AF-41A0-BBD9-BFA3C0E545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C68D5-85F5-4E99-B2EB-6194803CABF2}"/>
              </a:ext>
            </a:extLst>
          </p:cNvPr>
          <p:cNvSpPr>
            <a:spLocks noGrp="1"/>
          </p:cNvSpPr>
          <p:nvPr>
            <p:ph type="dt" sz="half" idx="10"/>
          </p:nvPr>
        </p:nvSpPr>
        <p:spPr/>
        <p:txBody>
          <a:bodyPr/>
          <a:lstStyle/>
          <a:p>
            <a:fld id="{81A45558-DDF1-454A-912E-782F6A4F16C5}" type="datetimeFigureOut">
              <a:rPr lang="en-GB" smtClean="0"/>
              <a:t>25/06/2020</a:t>
            </a:fld>
            <a:endParaRPr lang="en-GB"/>
          </a:p>
        </p:txBody>
      </p:sp>
      <p:sp>
        <p:nvSpPr>
          <p:cNvPr id="5" name="Footer Placeholder 4">
            <a:extLst>
              <a:ext uri="{FF2B5EF4-FFF2-40B4-BE49-F238E27FC236}">
                <a16:creationId xmlns:a16="http://schemas.microsoft.com/office/drawing/2014/main" id="{408C93B5-928A-41DE-B6A8-3A33D0BA83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ACEA59-7057-417D-AD60-7EA590A82A29}"/>
              </a:ext>
            </a:extLst>
          </p:cNvPr>
          <p:cNvSpPr>
            <a:spLocks noGrp="1"/>
          </p:cNvSpPr>
          <p:nvPr>
            <p:ph type="sldNum" sz="quarter" idx="12"/>
          </p:nvPr>
        </p:nvSpPr>
        <p:spPr/>
        <p:txBody>
          <a:bodyPr/>
          <a:lstStyle/>
          <a:p>
            <a:fld id="{1CBDD6B1-70CA-4A35-A509-480EAFE095B6}" type="slidenum">
              <a:rPr lang="en-GB" smtClean="0"/>
              <a:t>‹#›</a:t>
            </a:fld>
            <a:endParaRPr lang="en-GB"/>
          </a:p>
        </p:txBody>
      </p:sp>
    </p:spTree>
    <p:extLst>
      <p:ext uri="{BB962C8B-B14F-4D97-AF65-F5344CB8AC3E}">
        <p14:creationId xmlns:p14="http://schemas.microsoft.com/office/powerpoint/2010/main" val="181927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EC8C-8CD6-4395-91B8-B903B99B8E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23BD5A-97F9-4D40-A706-7146418FCF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8A40D5-BDCF-471C-9E23-873F78BD7C09}"/>
              </a:ext>
            </a:extLst>
          </p:cNvPr>
          <p:cNvSpPr>
            <a:spLocks noGrp="1"/>
          </p:cNvSpPr>
          <p:nvPr>
            <p:ph type="dt" sz="half" idx="10"/>
          </p:nvPr>
        </p:nvSpPr>
        <p:spPr/>
        <p:txBody>
          <a:bodyPr/>
          <a:lstStyle/>
          <a:p>
            <a:fld id="{81A45558-DDF1-454A-912E-782F6A4F16C5}" type="datetimeFigureOut">
              <a:rPr lang="en-GB" smtClean="0"/>
              <a:t>25/06/2020</a:t>
            </a:fld>
            <a:endParaRPr lang="en-GB"/>
          </a:p>
        </p:txBody>
      </p:sp>
      <p:sp>
        <p:nvSpPr>
          <p:cNvPr id="5" name="Footer Placeholder 4">
            <a:extLst>
              <a:ext uri="{FF2B5EF4-FFF2-40B4-BE49-F238E27FC236}">
                <a16:creationId xmlns:a16="http://schemas.microsoft.com/office/drawing/2014/main" id="{0552DA14-32FD-42CC-BD29-ED941BF764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96A242-47D9-4FC7-9FA2-CA40ABA10CCB}"/>
              </a:ext>
            </a:extLst>
          </p:cNvPr>
          <p:cNvSpPr>
            <a:spLocks noGrp="1"/>
          </p:cNvSpPr>
          <p:nvPr>
            <p:ph type="sldNum" sz="quarter" idx="12"/>
          </p:nvPr>
        </p:nvSpPr>
        <p:spPr/>
        <p:txBody>
          <a:bodyPr/>
          <a:lstStyle/>
          <a:p>
            <a:fld id="{1CBDD6B1-70CA-4A35-A509-480EAFE095B6}" type="slidenum">
              <a:rPr lang="en-GB" smtClean="0"/>
              <a:t>‹#›</a:t>
            </a:fld>
            <a:endParaRPr lang="en-GB"/>
          </a:p>
        </p:txBody>
      </p:sp>
    </p:spTree>
    <p:extLst>
      <p:ext uri="{BB962C8B-B14F-4D97-AF65-F5344CB8AC3E}">
        <p14:creationId xmlns:p14="http://schemas.microsoft.com/office/powerpoint/2010/main" val="382037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6E8F-AB54-46F3-B197-CA632C645A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C7D214-6427-4E43-B286-BC23AB2405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57239D-5B56-4FD0-9DCA-AB7D4CC811AB}"/>
              </a:ext>
            </a:extLst>
          </p:cNvPr>
          <p:cNvSpPr>
            <a:spLocks noGrp="1"/>
          </p:cNvSpPr>
          <p:nvPr>
            <p:ph type="dt" sz="half" idx="10"/>
          </p:nvPr>
        </p:nvSpPr>
        <p:spPr/>
        <p:txBody>
          <a:bodyPr/>
          <a:lstStyle/>
          <a:p>
            <a:fld id="{81A45558-DDF1-454A-912E-782F6A4F16C5}" type="datetimeFigureOut">
              <a:rPr lang="en-GB" smtClean="0"/>
              <a:t>25/06/2020</a:t>
            </a:fld>
            <a:endParaRPr lang="en-GB"/>
          </a:p>
        </p:txBody>
      </p:sp>
      <p:sp>
        <p:nvSpPr>
          <p:cNvPr id="5" name="Footer Placeholder 4">
            <a:extLst>
              <a:ext uri="{FF2B5EF4-FFF2-40B4-BE49-F238E27FC236}">
                <a16:creationId xmlns:a16="http://schemas.microsoft.com/office/drawing/2014/main" id="{7165DA1F-959F-48F8-A7B9-FB170F9B51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4E805B-A49C-48B3-B8CC-8F1E8D735D65}"/>
              </a:ext>
            </a:extLst>
          </p:cNvPr>
          <p:cNvSpPr>
            <a:spLocks noGrp="1"/>
          </p:cNvSpPr>
          <p:nvPr>
            <p:ph type="sldNum" sz="quarter" idx="12"/>
          </p:nvPr>
        </p:nvSpPr>
        <p:spPr/>
        <p:txBody>
          <a:bodyPr/>
          <a:lstStyle/>
          <a:p>
            <a:fld id="{1CBDD6B1-70CA-4A35-A509-480EAFE095B6}" type="slidenum">
              <a:rPr lang="en-GB" smtClean="0"/>
              <a:t>‹#›</a:t>
            </a:fld>
            <a:endParaRPr lang="en-GB"/>
          </a:p>
        </p:txBody>
      </p:sp>
    </p:spTree>
    <p:extLst>
      <p:ext uri="{BB962C8B-B14F-4D97-AF65-F5344CB8AC3E}">
        <p14:creationId xmlns:p14="http://schemas.microsoft.com/office/powerpoint/2010/main" val="371425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4D735-54D3-4438-8C8E-E135414773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7C5D1F-E795-40F7-BCD4-4EF893004F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51C3B8-309E-4677-AC14-08FE2D54EA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933FB1-B5ED-4ED2-9F7D-170D5DEE4766}"/>
              </a:ext>
            </a:extLst>
          </p:cNvPr>
          <p:cNvSpPr>
            <a:spLocks noGrp="1"/>
          </p:cNvSpPr>
          <p:nvPr>
            <p:ph type="dt" sz="half" idx="10"/>
          </p:nvPr>
        </p:nvSpPr>
        <p:spPr/>
        <p:txBody>
          <a:bodyPr/>
          <a:lstStyle/>
          <a:p>
            <a:fld id="{81A45558-DDF1-454A-912E-782F6A4F16C5}" type="datetimeFigureOut">
              <a:rPr lang="en-GB" smtClean="0"/>
              <a:t>25/06/2020</a:t>
            </a:fld>
            <a:endParaRPr lang="en-GB"/>
          </a:p>
        </p:txBody>
      </p:sp>
      <p:sp>
        <p:nvSpPr>
          <p:cNvPr id="6" name="Footer Placeholder 5">
            <a:extLst>
              <a:ext uri="{FF2B5EF4-FFF2-40B4-BE49-F238E27FC236}">
                <a16:creationId xmlns:a16="http://schemas.microsoft.com/office/drawing/2014/main" id="{0F65E6B2-930F-4F6D-8EE3-FE584860ED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E2F9D5-AFC7-4D7B-AEF9-141CA3DDB5BE}"/>
              </a:ext>
            </a:extLst>
          </p:cNvPr>
          <p:cNvSpPr>
            <a:spLocks noGrp="1"/>
          </p:cNvSpPr>
          <p:nvPr>
            <p:ph type="sldNum" sz="quarter" idx="12"/>
          </p:nvPr>
        </p:nvSpPr>
        <p:spPr/>
        <p:txBody>
          <a:bodyPr/>
          <a:lstStyle/>
          <a:p>
            <a:fld id="{1CBDD6B1-70CA-4A35-A509-480EAFE095B6}" type="slidenum">
              <a:rPr lang="en-GB" smtClean="0"/>
              <a:t>‹#›</a:t>
            </a:fld>
            <a:endParaRPr lang="en-GB"/>
          </a:p>
        </p:txBody>
      </p:sp>
    </p:spTree>
    <p:extLst>
      <p:ext uri="{BB962C8B-B14F-4D97-AF65-F5344CB8AC3E}">
        <p14:creationId xmlns:p14="http://schemas.microsoft.com/office/powerpoint/2010/main" val="128059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E035-789F-4C56-AD3D-7F8B356CC5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3F7099-0DB7-49C3-A286-B323E524B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1D2297-C5E2-4513-B5AF-9BE349C4AC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4229D5-2FDF-4694-802B-652DFE868B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EA455C-56BA-4FD2-939F-CEBCF4EC91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2C2A36-C65D-4441-A367-710F1842D07E}"/>
              </a:ext>
            </a:extLst>
          </p:cNvPr>
          <p:cNvSpPr>
            <a:spLocks noGrp="1"/>
          </p:cNvSpPr>
          <p:nvPr>
            <p:ph type="dt" sz="half" idx="10"/>
          </p:nvPr>
        </p:nvSpPr>
        <p:spPr/>
        <p:txBody>
          <a:bodyPr/>
          <a:lstStyle/>
          <a:p>
            <a:fld id="{81A45558-DDF1-454A-912E-782F6A4F16C5}" type="datetimeFigureOut">
              <a:rPr lang="en-GB" smtClean="0"/>
              <a:t>25/06/2020</a:t>
            </a:fld>
            <a:endParaRPr lang="en-GB"/>
          </a:p>
        </p:txBody>
      </p:sp>
      <p:sp>
        <p:nvSpPr>
          <p:cNvPr id="8" name="Footer Placeholder 7">
            <a:extLst>
              <a:ext uri="{FF2B5EF4-FFF2-40B4-BE49-F238E27FC236}">
                <a16:creationId xmlns:a16="http://schemas.microsoft.com/office/drawing/2014/main" id="{BA96C268-B347-486A-85D8-B904459AF9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744776-C780-488E-91A8-3E49D75198A7}"/>
              </a:ext>
            </a:extLst>
          </p:cNvPr>
          <p:cNvSpPr>
            <a:spLocks noGrp="1"/>
          </p:cNvSpPr>
          <p:nvPr>
            <p:ph type="sldNum" sz="quarter" idx="12"/>
          </p:nvPr>
        </p:nvSpPr>
        <p:spPr/>
        <p:txBody>
          <a:bodyPr/>
          <a:lstStyle/>
          <a:p>
            <a:fld id="{1CBDD6B1-70CA-4A35-A509-480EAFE095B6}" type="slidenum">
              <a:rPr lang="en-GB" smtClean="0"/>
              <a:t>‹#›</a:t>
            </a:fld>
            <a:endParaRPr lang="en-GB"/>
          </a:p>
        </p:txBody>
      </p:sp>
    </p:spTree>
    <p:extLst>
      <p:ext uri="{BB962C8B-B14F-4D97-AF65-F5344CB8AC3E}">
        <p14:creationId xmlns:p14="http://schemas.microsoft.com/office/powerpoint/2010/main" val="62104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C51D-1352-4970-B842-C1DE02F0E2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EDA05D-51D3-40E0-8C0A-3D9A8806A65B}"/>
              </a:ext>
            </a:extLst>
          </p:cNvPr>
          <p:cNvSpPr>
            <a:spLocks noGrp="1"/>
          </p:cNvSpPr>
          <p:nvPr>
            <p:ph type="dt" sz="half" idx="10"/>
          </p:nvPr>
        </p:nvSpPr>
        <p:spPr/>
        <p:txBody>
          <a:bodyPr/>
          <a:lstStyle/>
          <a:p>
            <a:fld id="{81A45558-DDF1-454A-912E-782F6A4F16C5}" type="datetimeFigureOut">
              <a:rPr lang="en-GB" smtClean="0"/>
              <a:t>25/06/2020</a:t>
            </a:fld>
            <a:endParaRPr lang="en-GB"/>
          </a:p>
        </p:txBody>
      </p:sp>
      <p:sp>
        <p:nvSpPr>
          <p:cNvPr id="4" name="Footer Placeholder 3">
            <a:extLst>
              <a:ext uri="{FF2B5EF4-FFF2-40B4-BE49-F238E27FC236}">
                <a16:creationId xmlns:a16="http://schemas.microsoft.com/office/drawing/2014/main" id="{F24DC65D-F2A0-491C-A905-1F309632B45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687B61-5C10-4408-9729-396750561889}"/>
              </a:ext>
            </a:extLst>
          </p:cNvPr>
          <p:cNvSpPr>
            <a:spLocks noGrp="1"/>
          </p:cNvSpPr>
          <p:nvPr>
            <p:ph type="sldNum" sz="quarter" idx="12"/>
          </p:nvPr>
        </p:nvSpPr>
        <p:spPr/>
        <p:txBody>
          <a:bodyPr/>
          <a:lstStyle/>
          <a:p>
            <a:fld id="{1CBDD6B1-70CA-4A35-A509-480EAFE095B6}" type="slidenum">
              <a:rPr lang="en-GB" smtClean="0"/>
              <a:t>‹#›</a:t>
            </a:fld>
            <a:endParaRPr lang="en-GB"/>
          </a:p>
        </p:txBody>
      </p:sp>
    </p:spTree>
    <p:extLst>
      <p:ext uri="{BB962C8B-B14F-4D97-AF65-F5344CB8AC3E}">
        <p14:creationId xmlns:p14="http://schemas.microsoft.com/office/powerpoint/2010/main" val="262801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4530E-DE00-4DB2-A8F7-40475FF612C9}"/>
              </a:ext>
            </a:extLst>
          </p:cNvPr>
          <p:cNvSpPr>
            <a:spLocks noGrp="1"/>
          </p:cNvSpPr>
          <p:nvPr>
            <p:ph type="dt" sz="half" idx="10"/>
          </p:nvPr>
        </p:nvSpPr>
        <p:spPr/>
        <p:txBody>
          <a:bodyPr/>
          <a:lstStyle/>
          <a:p>
            <a:fld id="{81A45558-DDF1-454A-912E-782F6A4F16C5}" type="datetimeFigureOut">
              <a:rPr lang="en-GB" smtClean="0"/>
              <a:t>25/06/2020</a:t>
            </a:fld>
            <a:endParaRPr lang="en-GB"/>
          </a:p>
        </p:txBody>
      </p:sp>
      <p:sp>
        <p:nvSpPr>
          <p:cNvPr id="3" name="Footer Placeholder 2">
            <a:extLst>
              <a:ext uri="{FF2B5EF4-FFF2-40B4-BE49-F238E27FC236}">
                <a16:creationId xmlns:a16="http://schemas.microsoft.com/office/drawing/2014/main" id="{6DA9655F-31AF-4FD2-81EB-91505BCD9B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7BC327-A781-46A8-979B-D068EA69477A}"/>
              </a:ext>
            </a:extLst>
          </p:cNvPr>
          <p:cNvSpPr>
            <a:spLocks noGrp="1"/>
          </p:cNvSpPr>
          <p:nvPr>
            <p:ph type="sldNum" sz="quarter" idx="12"/>
          </p:nvPr>
        </p:nvSpPr>
        <p:spPr/>
        <p:txBody>
          <a:bodyPr/>
          <a:lstStyle/>
          <a:p>
            <a:fld id="{1CBDD6B1-70CA-4A35-A509-480EAFE095B6}" type="slidenum">
              <a:rPr lang="en-GB" smtClean="0"/>
              <a:t>‹#›</a:t>
            </a:fld>
            <a:endParaRPr lang="en-GB"/>
          </a:p>
        </p:txBody>
      </p:sp>
    </p:spTree>
    <p:extLst>
      <p:ext uri="{BB962C8B-B14F-4D97-AF65-F5344CB8AC3E}">
        <p14:creationId xmlns:p14="http://schemas.microsoft.com/office/powerpoint/2010/main" val="264679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00BA5-B7B1-40AB-BE38-264FFF4D0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FA62C2-B7D7-4A4D-AD2B-9E84C552D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65CBAD-C4EE-457B-BF58-707AD6C5F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0470E-20E0-4FEB-9CC6-5B553BF4D768}"/>
              </a:ext>
            </a:extLst>
          </p:cNvPr>
          <p:cNvSpPr>
            <a:spLocks noGrp="1"/>
          </p:cNvSpPr>
          <p:nvPr>
            <p:ph type="dt" sz="half" idx="10"/>
          </p:nvPr>
        </p:nvSpPr>
        <p:spPr/>
        <p:txBody>
          <a:bodyPr/>
          <a:lstStyle/>
          <a:p>
            <a:fld id="{81A45558-DDF1-454A-912E-782F6A4F16C5}" type="datetimeFigureOut">
              <a:rPr lang="en-GB" smtClean="0"/>
              <a:t>25/06/2020</a:t>
            </a:fld>
            <a:endParaRPr lang="en-GB"/>
          </a:p>
        </p:txBody>
      </p:sp>
      <p:sp>
        <p:nvSpPr>
          <p:cNvPr id="6" name="Footer Placeholder 5">
            <a:extLst>
              <a:ext uri="{FF2B5EF4-FFF2-40B4-BE49-F238E27FC236}">
                <a16:creationId xmlns:a16="http://schemas.microsoft.com/office/drawing/2014/main" id="{84DFB134-E407-4A39-8136-70B4EC239C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E7F023-CB9C-4432-99B3-C64EEA64284F}"/>
              </a:ext>
            </a:extLst>
          </p:cNvPr>
          <p:cNvSpPr>
            <a:spLocks noGrp="1"/>
          </p:cNvSpPr>
          <p:nvPr>
            <p:ph type="sldNum" sz="quarter" idx="12"/>
          </p:nvPr>
        </p:nvSpPr>
        <p:spPr/>
        <p:txBody>
          <a:bodyPr/>
          <a:lstStyle/>
          <a:p>
            <a:fld id="{1CBDD6B1-70CA-4A35-A509-480EAFE095B6}" type="slidenum">
              <a:rPr lang="en-GB" smtClean="0"/>
              <a:t>‹#›</a:t>
            </a:fld>
            <a:endParaRPr lang="en-GB"/>
          </a:p>
        </p:txBody>
      </p:sp>
    </p:spTree>
    <p:extLst>
      <p:ext uri="{BB962C8B-B14F-4D97-AF65-F5344CB8AC3E}">
        <p14:creationId xmlns:p14="http://schemas.microsoft.com/office/powerpoint/2010/main" val="2115694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840D-1A12-4E0A-8929-7ED5D9A5BF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FCAACC-1489-4918-A010-6C80BE297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5A67770-8EB2-4CEE-8A2A-1F0EA0745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5B7F2-5542-4DAA-A2DF-7812A52567ED}"/>
              </a:ext>
            </a:extLst>
          </p:cNvPr>
          <p:cNvSpPr>
            <a:spLocks noGrp="1"/>
          </p:cNvSpPr>
          <p:nvPr>
            <p:ph type="dt" sz="half" idx="10"/>
          </p:nvPr>
        </p:nvSpPr>
        <p:spPr/>
        <p:txBody>
          <a:bodyPr/>
          <a:lstStyle/>
          <a:p>
            <a:fld id="{81A45558-DDF1-454A-912E-782F6A4F16C5}" type="datetimeFigureOut">
              <a:rPr lang="en-GB" smtClean="0"/>
              <a:t>25/06/2020</a:t>
            </a:fld>
            <a:endParaRPr lang="en-GB"/>
          </a:p>
        </p:txBody>
      </p:sp>
      <p:sp>
        <p:nvSpPr>
          <p:cNvPr id="6" name="Footer Placeholder 5">
            <a:extLst>
              <a:ext uri="{FF2B5EF4-FFF2-40B4-BE49-F238E27FC236}">
                <a16:creationId xmlns:a16="http://schemas.microsoft.com/office/drawing/2014/main" id="{099C88E1-6198-4025-9D01-E71353E32D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765AC6-866B-445A-89FB-200278C36E95}"/>
              </a:ext>
            </a:extLst>
          </p:cNvPr>
          <p:cNvSpPr>
            <a:spLocks noGrp="1"/>
          </p:cNvSpPr>
          <p:nvPr>
            <p:ph type="sldNum" sz="quarter" idx="12"/>
          </p:nvPr>
        </p:nvSpPr>
        <p:spPr/>
        <p:txBody>
          <a:bodyPr/>
          <a:lstStyle/>
          <a:p>
            <a:fld id="{1CBDD6B1-70CA-4A35-A509-480EAFE095B6}" type="slidenum">
              <a:rPr lang="en-GB" smtClean="0"/>
              <a:t>‹#›</a:t>
            </a:fld>
            <a:endParaRPr lang="en-GB"/>
          </a:p>
        </p:txBody>
      </p:sp>
    </p:spTree>
    <p:extLst>
      <p:ext uri="{BB962C8B-B14F-4D97-AF65-F5344CB8AC3E}">
        <p14:creationId xmlns:p14="http://schemas.microsoft.com/office/powerpoint/2010/main" val="154564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95E675-663C-4EBC-9979-230D795096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E3FBCA-23E5-4373-BE11-B4EDB9AA64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3E529E-BA15-4485-999C-2BA1C77275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45558-DDF1-454A-912E-782F6A4F16C5}" type="datetimeFigureOut">
              <a:rPr lang="en-GB" smtClean="0"/>
              <a:t>25/06/2020</a:t>
            </a:fld>
            <a:endParaRPr lang="en-GB"/>
          </a:p>
        </p:txBody>
      </p:sp>
      <p:sp>
        <p:nvSpPr>
          <p:cNvPr id="5" name="Footer Placeholder 4">
            <a:extLst>
              <a:ext uri="{FF2B5EF4-FFF2-40B4-BE49-F238E27FC236}">
                <a16:creationId xmlns:a16="http://schemas.microsoft.com/office/drawing/2014/main" id="{39713C31-63D5-4EE1-8311-F16A089067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523B43-D568-4DE2-942B-232C9B39F9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DD6B1-70CA-4A35-A509-480EAFE095B6}" type="slidenum">
              <a:rPr lang="en-GB" smtClean="0"/>
              <a:t>‹#›</a:t>
            </a:fld>
            <a:endParaRPr lang="en-GB"/>
          </a:p>
        </p:txBody>
      </p:sp>
    </p:spTree>
    <p:extLst>
      <p:ext uri="{BB962C8B-B14F-4D97-AF65-F5344CB8AC3E}">
        <p14:creationId xmlns:p14="http://schemas.microsoft.com/office/powerpoint/2010/main" val="775684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bitesize/topics/zknsgk7/articles/zt4jj6f" TargetMode="External"/><Relationship Id="rId2" Type="http://schemas.openxmlformats.org/officeDocument/2006/relationships/hyperlink" Target="https://www.bbc.co.uk/iplayer/episode/b08r2l4d/numberblocks-series-2-odds-and-evens"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r9mryuEKkKc" TargetMode="External"/><Relationship Id="rId2" Type="http://schemas.openxmlformats.org/officeDocument/2006/relationships/hyperlink" Target="https://docs.google.com/viewer?a=v&amp;pid=sites&amp;srcid=YWJwbnByLm9yZ3xlbmdsaXNofGd4Ojc1ODJjMzRiN2FiNmJkMWQ"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youtube.com/watch?time_continue=8&amp;v=Nb2msIQo6TI&amp;feature=emb_log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FD9FEA-C43D-4BD7-827C-D78904DB9CAD}"/>
              </a:ext>
            </a:extLst>
          </p:cNvPr>
          <p:cNvSpPr>
            <a:spLocks noGrp="1"/>
          </p:cNvSpPr>
          <p:nvPr>
            <p:ph type="ctrTitle"/>
          </p:nvPr>
        </p:nvSpPr>
        <p:spPr>
          <a:xfrm>
            <a:off x="5093520" y="2744662"/>
            <a:ext cx="6589707" cy="2387600"/>
          </a:xfrm>
        </p:spPr>
        <p:txBody>
          <a:bodyPr>
            <a:normAutofit/>
          </a:bodyPr>
          <a:lstStyle/>
          <a:p>
            <a:pPr algn="r"/>
            <a:r>
              <a:rPr lang="en-GB" dirty="0">
                <a:solidFill>
                  <a:srgbClr val="FFFFFF"/>
                </a:solidFill>
              </a:rPr>
              <a:t>Miss Jewkes’ Reception class</a:t>
            </a:r>
          </a:p>
        </p:txBody>
      </p:sp>
      <p:sp>
        <p:nvSpPr>
          <p:cNvPr id="3" name="Subtitle 2">
            <a:extLst>
              <a:ext uri="{FF2B5EF4-FFF2-40B4-BE49-F238E27FC236}">
                <a16:creationId xmlns:a16="http://schemas.microsoft.com/office/drawing/2014/main" id="{C24CBA3C-15F8-4CFB-AF6D-3371D76C3124}"/>
              </a:ext>
            </a:extLst>
          </p:cNvPr>
          <p:cNvSpPr>
            <a:spLocks noGrp="1"/>
          </p:cNvSpPr>
          <p:nvPr>
            <p:ph type="subTitle" idx="1"/>
          </p:nvPr>
        </p:nvSpPr>
        <p:spPr>
          <a:xfrm>
            <a:off x="5093520" y="5224337"/>
            <a:ext cx="6589707" cy="1329443"/>
          </a:xfrm>
        </p:spPr>
        <p:txBody>
          <a:bodyPr>
            <a:normAutofit fontScale="92500" lnSpcReduction="20000"/>
          </a:bodyPr>
          <a:lstStyle/>
          <a:p>
            <a:pPr algn="r"/>
            <a:r>
              <a:rPr lang="en-GB" dirty="0">
                <a:solidFill>
                  <a:srgbClr val="FFFFFF"/>
                </a:solidFill>
              </a:rPr>
              <a:t>Home learning</a:t>
            </a:r>
          </a:p>
          <a:p>
            <a:pPr algn="r"/>
            <a:br>
              <a:rPr lang="en-GB" dirty="0">
                <a:solidFill>
                  <a:srgbClr val="FFFFFF"/>
                </a:solidFill>
              </a:rPr>
            </a:br>
            <a:r>
              <a:rPr lang="en-GB" dirty="0">
                <a:solidFill>
                  <a:srgbClr val="FFFFFF"/>
                </a:solidFill>
              </a:rPr>
              <a:t>Week beginning 29-06-2020</a:t>
            </a:r>
          </a:p>
          <a:p>
            <a:pPr algn="r"/>
            <a:r>
              <a:rPr lang="en-GB" dirty="0">
                <a:solidFill>
                  <a:srgbClr val="FFFFFF"/>
                </a:solidFill>
              </a:rPr>
              <a:t>Week beginning 06-07-20</a:t>
            </a:r>
          </a:p>
        </p:txBody>
      </p:sp>
      <p:cxnSp>
        <p:nvCxnSpPr>
          <p:cNvPr id="5"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7"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7"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63238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E0E5B-A065-4BD3-AEE5-F525375BA2A8}"/>
              </a:ext>
            </a:extLst>
          </p:cNvPr>
          <p:cNvSpPr>
            <a:spLocks noGrp="1"/>
          </p:cNvSpPr>
          <p:nvPr>
            <p:ph type="title"/>
          </p:nvPr>
        </p:nvSpPr>
        <p:spPr>
          <a:xfrm>
            <a:off x="686834" y="591344"/>
            <a:ext cx="3200400" cy="5585619"/>
          </a:xfrm>
        </p:spPr>
        <p:txBody>
          <a:bodyPr>
            <a:normAutofit/>
          </a:bodyPr>
          <a:lstStyle/>
          <a:p>
            <a:r>
              <a:rPr lang="en-GB" sz="4000" b="1" dirty="0">
                <a:solidFill>
                  <a:srgbClr val="FFFFFF"/>
                </a:solidFill>
                <a:latin typeface="Letterjoin-Air1" panose="02000805000000020003" pitchFamily="50" charset="0"/>
              </a:rPr>
              <a:t>Maths support</a:t>
            </a:r>
            <a:br>
              <a:rPr lang="en-GB" sz="4000" b="1" dirty="0">
                <a:solidFill>
                  <a:srgbClr val="FFFFFF"/>
                </a:solidFill>
                <a:latin typeface="Letterjoin-Air1" panose="02000805000000020003" pitchFamily="50" charset="0"/>
              </a:rPr>
            </a:br>
            <a:br>
              <a:rPr lang="en-GB" sz="4000" b="1" dirty="0">
                <a:solidFill>
                  <a:srgbClr val="FFFFFF"/>
                </a:solidFill>
                <a:latin typeface="Letterjoin-Air1" panose="02000805000000020003" pitchFamily="50" charset="0"/>
              </a:rPr>
            </a:br>
            <a:endParaRPr lang="en-GB" sz="4000" b="1" dirty="0">
              <a:solidFill>
                <a:srgbClr val="FFFFFF"/>
              </a:solidFill>
              <a:latin typeface="Letterjoin-Air1" panose="02000805000000020003" pitchFamily="50"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077D3D84-87C4-4A13-9954-58CF2ADA35D9}"/>
              </a:ext>
            </a:extLst>
          </p:cNvPr>
          <p:cNvSpPr txBox="1"/>
          <p:nvPr/>
        </p:nvSpPr>
        <p:spPr>
          <a:xfrm>
            <a:off x="4284610" y="90159"/>
            <a:ext cx="4471766" cy="2585323"/>
          </a:xfrm>
          <a:prstGeom prst="rect">
            <a:avLst/>
          </a:prstGeom>
          <a:solidFill>
            <a:schemeClr val="bg1"/>
          </a:solidFill>
        </p:spPr>
        <p:txBody>
          <a:bodyPr wrap="square" rtlCol="0">
            <a:spAutoFit/>
          </a:bodyPr>
          <a:lstStyle/>
          <a:p>
            <a:r>
              <a:rPr lang="en-GB" dirty="0">
                <a:latin typeface="Letterjoin-Air1" panose="02000805000000020003" pitchFamily="50" charset="0"/>
              </a:rPr>
              <a:t>Check out the  odds and evens PowerPoint on the school webpage.</a:t>
            </a:r>
          </a:p>
          <a:p>
            <a:endParaRPr lang="en-GB" dirty="0">
              <a:latin typeface="Letterjoin-Air1" panose="02000805000000020003" pitchFamily="50" charset="0"/>
            </a:endParaRPr>
          </a:p>
          <a:p>
            <a:r>
              <a:rPr lang="en-GB" dirty="0">
                <a:latin typeface="Letterjoin-Air1" panose="02000805000000020003" pitchFamily="50" charset="0"/>
              </a:rPr>
              <a:t>Complete a odd and even worksheet, found in your home learning packs, each day. </a:t>
            </a:r>
          </a:p>
          <a:p>
            <a:endParaRPr lang="en-GB" dirty="0"/>
          </a:p>
        </p:txBody>
      </p:sp>
      <p:sp>
        <p:nvSpPr>
          <p:cNvPr id="4" name="TextBox 3">
            <a:extLst>
              <a:ext uri="{FF2B5EF4-FFF2-40B4-BE49-F238E27FC236}">
                <a16:creationId xmlns:a16="http://schemas.microsoft.com/office/drawing/2014/main" id="{FD3E7DB5-12A8-4C2C-BFF6-DE7A390078BF}"/>
              </a:ext>
            </a:extLst>
          </p:cNvPr>
          <p:cNvSpPr txBox="1"/>
          <p:nvPr/>
        </p:nvSpPr>
        <p:spPr>
          <a:xfrm>
            <a:off x="7908662" y="2722500"/>
            <a:ext cx="3989389" cy="4524315"/>
          </a:xfrm>
          <a:prstGeom prst="rect">
            <a:avLst/>
          </a:prstGeom>
          <a:solidFill>
            <a:schemeClr val="bg1"/>
          </a:solidFill>
        </p:spPr>
        <p:txBody>
          <a:bodyPr wrap="square" rtlCol="0">
            <a:spAutoFit/>
          </a:bodyPr>
          <a:lstStyle/>
          <a:p>
            <a:r>
              <a:rPr lang="en-GB" dirty="0" err="1">
                <a:latin typeface="Letterjoin-Air1" panose="02000805000000020003" pitchFamily="50" charset="0"/>
              </a:rPr>
              <a:t>Numberblocks</a:t>
            </a:r>
            <a:r>
              <a:rPr lang="en-GB" dirty="0">
                <a:latin typeface="Letterjoin-Air1" panose="02000805000000020003" pitchFamily="50" charset="0"/>
              </a:rPr>
              <a:t> Series 2 episode Odds and Evens is a great video to watch before completing Odd and Even work. Check it out on iPlayer. </a:t>
            </a:r>
          </a:p>
          <a:p>
            <a:r>
              <a:rPr lang="en-GB" dirty="0">
                <a:hlinkClick r:id="rId2"/>
              </a:rPr>
              <a:t>https://www.bbc.co.uk/iplayer/episode/b08r2l4d/numberblocks-series-2-odds-and-evens</a:t>
            </a:r>
            <a:endParaRPr lang="en-GB" dirty="0"/>
          </a:p>
          <a:p>
            <a:endParaRPr lang="en-GB" dirty="0">
              <a:latin typeface="Letterjoin-Air1" panose="02000805000000020003" pitchFamily="50" charset="0"/>
            </a:endParaRPr>
          </a:p>
          <a:p>
            <a:r>
              <a:rPr lang="en-GB" dirty="0">
                <a:latin typeface="Letterjoin-Air1" panose="02000805000000020003" pitchFamily="50" charset="0"/>
              </a:rPr>
              <a:t>Have a look at this video on BBC </a:t>
            </a:r>
          </a:p>
          <a:p>
            <a:r>
              <a:rPr lang="en-GB" dirty="0">
                <a:hlinkClick r:id="rId3"/>
              </a:rPr>
              <a:t>https://www.bbc.co.uk/bitesize/topics/zknsgk7/articles/zt4jj6f</a:t>
            </a:r>
            <a:endParaRPr lang="en-GB" dirty="0">
              <a:latin typeface="Letterjoin-Air1" panose="02000805000000020003" pitchFamily="50" charset="0"/>
            </a:endParaRPr>
          </a:p>
          <a:p>
            <a:endParaRPr lang="en-GB" dirty="0">
              <a:latin typeface="Letterjoin-Air1" panose="02000805000000020003" pitchFamily="50" charset="0"/>
            </a:endParaRPr>
          </a:p>
        </p:txBody>
      </p:sp>
      <p:pic>
        <p:nvPicPr>
          <p:cNvPr id="5" name="Picture 4">
            <a:extLst>
              <a:ext uri="{FF2B5EF4-FFF2-40B4-BE49-F238E27FC236}">
                <a16:creationId xmlns:a16="http://schemas.microsoft.com/office/drawing/2014/main" id="{A56E13DA-C035-4D56-9CF0-BED40D0FA1C4}"/>
              </a:ext>
            </a:extLst>
          </p:cNvPr>
          <p:cNvPicPr>
            <a:picLocks noChangeAspect="1"/>
          </p:cNvPicPr>
          <p:nvPr/>
        </p:nvPicPr>
        <p:blipFill>
          <a:blip r:embed="rId4"/>
          <a:stretch>
            <a:fillRect/>
          </a:stretch>
        </p:blipFill>
        <p:spPr>
          <a:xfrm>
            <a:off x="3740143" y="3729311"/>
            <a:ext cx="3989389" cy="2079152"/>
          </a:xfrm>
          <a:prstGeom prst="rect">
            <a:avLst/>
          </a:prstGeom>
        </p:spPr>
      </p:pic>
      <p:pic>
        <p:nvPicPr>
          <p:cNvPr id="6" name="Picture 5">
            <a:extLst>
              <a:ext uri="{FF2B5EF4-FFF2-40B4-BE49-F238E27FC236}">
                <a16:creationId xmlns:a16="http://schemas.microsoft.com/office/drawing/2014/main" id="{EA574D11-CFBF-4206-83C8-CAE0E5FB6C51}"/>
              </a:ext>
            </a:extLst>
          </p:cNvPr>
          <p:cNvPicPr>
            <a:picLocks noChangeAspect="1"/>
          </p:cNvPicPr>
          <p:nvPr/>
        </p:nvPicPr>
        <p:blipFill>
          <a:blip r:embed="rId5"/>
          <a:stretch>
            <a:fillRect/>
          </a:stretch>
        </p:blipFill>
        <p:spPr>
          <a:xfrm>
            <a:off x="8756376" y="43141"/>
            <a:ext cx="3141675" cy="2323011"/>
          </a:xfrm>
          <a:prstGeom prst="rect">
            <a:avLst/>
          </a:prstGeom>
        </p:spPr>
      </p:pic>
    </p:spTree>
    <p:extLst>
      <p:ext uri="{BB962C8B-B14F-4D97-AF65-F5344CB8AC3E}">
        <p14:creationId xmlns:p14="http://schemas.microsoft.com/office/powerpoint/2010/main" val="11348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0EC7F-8D9A-466E-9512-671A10FF22B9}"/>
              </a:ext>
            </a:extLst>
          </p:cNvPr>
          <p:cNvSpPr>
            <a:spLocks noGrp="1"/>
          </p:cNvSpPr>
          <p:nvPr>
            <p:ph type="title"/>
          </p:nvPr>
        </p:nvSpPr>
        <p:spPr>
          <a:xfrm>
            <a:off x="790136" y="802797"/>
            <a:ext cx="8232296" cy="1337699"/>
          </a:xfrm>
        </p:spPr>
        <p:txBody>
          <a:bodyPr anchor="b">
            <a:normAutofit/>
          </a:bodyPr>
          <a:lstStyle/>
          <a:p>
            <a:r>
              <a:rPr lang="en-GB" sz="6000" dirty="0">
                <a:latin typeface="Letterjoin-Air1" panose="02000805000000020003" pitchFamily="50" charset="0"/>
              </a:rPr>
              <a:t>Phonics</a:t>
            </a:r>
            <a:r>
              <a:rPr lang="en-GB" sz="6000" dirty="0"/>
              <a:t> </a:t>
            </a:r>
          </a:p>
        </p:txBody>
      </p:sp>
      <p:sp>
        <p:nvSpPr>
          <p:cNvPr id="3" name="Content Placeholder 2">
            <a:extLst>
              <a:ext uri="{FF2B5EF4-FFF2-40B4-BE49-F238E27FC236}">
                <a16:creationId xmlns:a16="http://schemas.microsoft.com/office/drawing/2014/main" id="{13F21E4F-2D2B-4FB0-A64F-7BD973C82A5D}"/>
              </a:ext>
            </a:extLst>
          </p:cNvPr>
          <p:cNvSpPr>
            <a:spLocks noGrp="1"/>
          </p:cNvSpPr>
          <p:nvPr>
            <p:ph idx="1"/>
          </p:nvPr>
        </p:nvSpPr>
        <p:spPr>
          <a:xfrm>
            <a:off x="908148" y="1936021"/>
            <a:ext cx="9333132" cy="4119182"/>
          </a:xfrm>
        </p:spPr>
        <p:txBody>
          <a:bodyPr anchor="ctr">
            <a:normAutofit/>
          </a:bodyPr>
          <a:lstStyle/>
          <a:p>
            <a:pPr marL="0" indent="0">
              <a:buNone/>
            </a:pPr>
            <a:r>
              <a:rPr lang="en-GB" sz="1600" dirty="0">
                <a:latin typeface="Letterjoin-Air1" panose="02000805000000020003" pitchFamily="50" charset="0"/>
              </a:rPr>
              <a:t>We have learnt all our phase 2 and phase 3 phonemes in reception.</a:t>
            </a:r>
          </a:p>
          <a:p>
            <a:pPr marL="0" indent="0">
              <a:buNone/>
            </a:pPr>
            <a:r>
              <a:rPr lang="en-GB" sz="1600" dirty="0">
                <a:latin typeface="Letterjoin-Air1" panose="02000805000000020003" pitchFamily="50" charset="0"/>
              </a:rPr>
              <a:t>Continue to practise reading and writing the phonics high frequency words and sounds we have learnt at home. You can use Phonicsplay.co.uk for fun phonics games.</a:t>
            </a:r>
          </a:p>
          <a:p>
            <a:pPr marL="0" indent="0">
              <a:buNone/>
            </a:pPr>
            <a:r>
              <a:rPr lang="en-GB" sz="1600" dirty="0">
                <a:latin typeface="Letterjoin-Air1" panose="02000805000000020003" pitchFamily="50" charset="0"/>
              </a:rPr>
              <a:t>In your home learning pack there are some phonics games to play. </a:t>
            </a:r>
          </a:p>
          <a:p>
            <a:pPr marL="0" indent="0">
              <a:buNone/>
            </a:pPr>
            <a:r>
              <a:rPr lang="en-GB" sz="1600" dirty="0">
                <a:latin typeface="Letterjoin-Air1" panose="02000805000000020003" pitchFamily="50" charset="0"/>
              </a:rPr>
              <a:t>Can you make up your own phonics game?</a:t>
            </a:r>
          </a:p>
        </p:txBody>
      </p:sp>
    </p:spTree>
    <p:extLst>
      <p:ext uri="{BB962C8B-B14F-4D97-AF65-F5344CB8AC3E}">
        <p14:creationId xmlns:p14="http://schemas.microsoft.com/office/powerpoint/2010/main" val="147374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CB73-B1FB-4426-8C70-295CCCB826A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D93757D-83E9-4EEB-8415-3F8F0E0729B3}"/>
              </a:ext>
            </a:extLst>
          </p:cNvPr>
          <p:cNvPicPr>
            <a:picLocks noGrp="1" noChangeAspect="1"/>
          </p:cNvPicPr>
          <p:nvPr>
            <p:ph idx="1"/>
          </p:nvPr>
        </p:nvPicPr>
        <p:blipFill rotWithShape="1">
          <a:blip r:embed="rId2"/>
          <a:srcRect b="4547"/>
          <a:stretch/>
        </p:blipFill>
        <p:spPr>
          <a:xfrm>
            <a:off x="938212" y="135468"/>
            <a:ext cx="10515600" cy="3299354"/>
          </a:xfrm>
          <a:prstGeom prst="rect">
            <a:avLst/>
          </a:prstGeom>
        </p:spPr>
      </p:pic>
      <p:pic>
        <p:nvPicPr>
          <p:cNvPr id="4" name="Picture 3">
            <a:extLst>
              <a:ext uri="{FF2B5EF4-FFF2-40B4-BE49-F238E27FC236}">
                <a16:creationId xmlns:a16="http://schemas.microsoft.com/office/drawing/2014/main" id="{555C249E-E6FB-4B5D-AB07-565C3F8729F8}"/>
              </a:ext>
            </a:extLst>
          </p:cNvPr>
          <p:cNvPicPr>
            <a:picLocks noChangeAspect="1"/>
          </p:cNvPicPr>
          <p:nvPr/>
        </p:nvPicPr>
        <p:blipFill rotWithShape="1">
          <a:blip r:embed="rId3"/>
          <a:srcRect t="2489" b="4633"/>
          <a:stretch/>
        </p:blipFill>
        <p:spPr>
          <a:xfrm>
            <a:off x="838200" y="3429000"/>
            <a:ext cx="10713560" cy="3316818"/>
          </a:xfrm>
          <a:prstGeom prst="rect">
            <a:avLst/>
          </a:prstGeom>
        </p:spPr>
      </p:pic>
    </p:spTree>
    <p:extLst>
      <p:ext uri="{BB962C8B-B14F-4D97-AF65-F5344CB8AC3E}">
        <p14:creationId xmlns:p14="http://schemas.microsoft.com/office/powerpoint/2010/main" val="966521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EB86-E58B-4632-8A54-D8BED17B2D36}"/>
              </a:ext>
            </a:extLst>
          </p:cNvPr>
          <p:cNvSpPr>
            <a:spLocks noGrp="1"/>
          </p:cNvSpPr>
          <p:nvPr>
            <p:ph type="title"/>
          </p:nvPr>
        </p:nvSpPr>
        <p:spPr/>
        <p:txBody>
          <a:bodyPr/>
          <a:lstStyle/>
          <a:p>
            <a:r>
              <a:rPr lang="en-GB" dirty="0">
                <a:solidFill>
                  <a:srgbClr val="00B050"/>
                </a:solidFill>
                <a:latin typeface="Letterjoin-Air1" panose="02000805000000020003" pitchFamily="50" charset="0"/>
              </a:rPr>
              <a:t>The Rainbow fish – Marcus Pfister</a:t>
            </a:r>
          </a:p>
        </p:txBody>
      </p:sp>
      <p:sp>
        <p:nvSpPr>
          <p:cNvPr id="3" name="Content Placeholder 2">
            <a:extLst>
              <a:ext uri="{FF2B5EF4-FFF2-40B4-BE49-F238E27FC236}">
                <a16:creationId xmlns:a16="http://schemas.microsoft.com/office/drawing/2014/main" id="{80073811-6C59-4A78-BE52-5B84085286D5}"/>
              </a:ext>
            </a:extLst>
          </p:cNvPr>
          <p:cNvSpPr>
            <a:spLocks noGrp="1"/>
          </p:cNvSpPr>
          <p:nvPr>
            <p:ph idx="1"/>
          </p:nvPr>
        </p:nvSpPr>
        <p:spPr/>
        <p:txBody>
          <a:bodyPr>
            <a:normAutofit fontScale="62500" lnSpcReduction="20000"/>
          </a:bodyPr>
          <a:lstStyle/>
          <a:p>
            <a:pPr marL="0" indent="0">
              <a:buNone/>
            </a:pPr>
            <a:r>
              <a:rPr lang="en-GB" dirty="0">
                <a:latin typeface="Letterjoin-Air1" panose="02000805000000020003" pitchFamily="50" charset="0"/>
              </a:rPr>
              <a:t>The Rainbow fish is a lovely book all about sharing. I have sent home a number of literacy based activities around the book.</a:t>
            </a:r>
          </a:p>
          <a:p>
            <a:pPr marL="0" indent="0">
              <a:buNone/>
            </a:pPr>
            <a:r>
              <a:rPr lang="en-GB" dirty="0">
                <a:latin typeface="Letterjoin-Air1" panose="02000805000000020003" pitchFamily="50" charset="0"/>
              </a:rPr>
              <a:t>You can access a digital copy of the book </a:t>
            </a:r>
            <a:r>
              <a:rPr lang="en-GB" dirty="0" err="1">
                <a:latin typeface="Letterjoin-Air1" panose="02000805000000020003" pitchFamily="50" charset="0"/>
              </a:rPr>
              <a:t>here:</a:t>
            </a:r>
            <a:r>
              <a:rPr lang="en-GB" dirty="0" err="1">
                <a:latin typeface="Letterjoin-Air1" panose="02000805000000020003" pitchFamily="50" charset="0"/>
                <a:hlinkClick r:id="rId2"/>
              </a:rPr>
              <a:t>https</a:t>
            </a:r>
            <a:r>
              <a:rPr lang="en-GB" dirty="0">
                <a:latin typeface="Letterjoin-Air1" panose="02000805000000020003" pitchFamily="50" charset="0"/>
                <a:hlinkClick r:id="rId2"/>
              </a:rPr>
              <a:t>://docs.google.com/</a:t>
            </a:r>
            <a:r>
              <a:rPr lang="en-GB" dirty="0" err="1">
                <a:latin typeface="Letterjoin-Air1" panose="02000805000000020003" pitchFamily="50" charset="0"/>
                <a:hlinkClick r:id="rId2"/>
              </a:rPr>
              <a:t>viewer?a</a:t>
            </a:r>
            <a:r>
              <a:rPr lang="en-GB" dirty="0">
                <a:latin typeface="Letterjoin-Air1" panose="02000805000000020003" pitchFamily="50" charset="0"/>
                <a:hlinkClick r:id="rId2"/>
              </a:rPr>
              <a:t>=</a:t>
            </a:r>
            <a:r>
              <a:rPr lang="en-GB" dirty="0" err="1">
                <a:latin typeface="Letterjoin-Air1" panose="02000805000000020003" pitchFamily="50" charset="0"/>
                <a:hlinkClick r:id="rId2"/>
              </a:rPr>
              <a:t>v&amp;pid</a:t>
            </a:r>
            <a:r>
              <a:rPr lang="en-GB" dirty="0">
                <a:latin typeface="Letterjoin-Air1" panose="02000805000000020003" pitchFamily="50" charset="0"/>
                <a:hlinkClick r:id="rId2"/>
              </a:rPr>
              <a:t>=</a:t>
            </a:r>
            <a:r>
              <a:rPr lang="en-GB" dirty="0" err="1">
                <a:latin typeface="Letterjoin-Air1" panose="02000805000000020003" pitchFamily="50" charset="0"/>
                <a:hlinkClick r:id="rId2"/>
              </a:rPr>
              <a:t>sites&amp;srcid</a:t>
            </a:r>
            <a:r>
              <a:rPr lang="en-GB" dirty="0">
                <a:latin typeface="Letterjoin-Air1" panose="02000805000000020003" pitchFamily="50" charset="0"/>
                <a:hlinkClick r:id="rId2"/>
              </a:rPr>
              <a:t>=YWJwbnByLm9yZ3xlbmdsaXNofGd4Ojc1ODJjMzRiN2FiNmJkMWQ</a:t>
            </a:r>
            <a:endParaRPr lang="en-GB" dirty="0">
              <a:latin typeface="Letterjoin-Air1" panose="02000805000000020003" pitchFamily="50" charset="0"/>
            </a:endParaRPr>
          </a:p>
          <a:p>
            <a:endParaRPr lang="en-GB" dirty="0">
              <a:latin typeface="Letterjoin-Air1" panose="02000805000000020003" pitchFamily="50" charset="0"/>
            </a:endParaRPr>
          </a:p>
          <a:p>
            <a:pPr marL="0" indent="0">
              <a:buNone/>
            </a:pPr>
            <a:r>
              <a:rPr lang="en-GB" dirty="0">
                <a:latin typeface="Letterjoin-Air1" panose="02000805000000020003" pitchFamily="50" charset="0"/>
              </a:rPr>
              <a:t>Or watch it be read here: </a:t>
            </a:r>
            <a:r>
              <a:rPr lang="en-GB" dirty="0">
                <a:latin typeface="Letterjoin-Air1" panose="02000805000000020003" pitchFamily="50" charset="0"/>
                <a:hlinkClick r:id="rId3"/>
              </a:rPr>
              <a:t>https://youtu.be/r9mryuEKkKc</a:t>
            </a:r>
            <a:endParaRPr lang="en-GB" dirty="0">
              <a:latin typeface="Letterjoin-Air1" panose="02000805000000020003" pitchFamily="50" charset="0"/>
            </a:endParaRPr>
          </a:p>
          <a:p>
            <a:pPr marL="0" indent="0">
              <a:buNone/>
            </a:pPr>
            <a:r>
              <a:rPr lang="en-GB" dirty="0">
                <a:latin typeface="Letterjoin-Air1" panose="02000805000000020003" pitchFamily="50" charset="0"/>
              </a:rPr>
              <a:t>Or here </a:t>
            </a:r>
            <a:r>
              <a:rPr lang="en-GB" dirty="0">
                <a:latin typeface="Letterjoin-Air1" panose="02000805000000020003" pitchFamily="50" charset="0"/>
                <a:hlinkClick r:id="rId4"/>
              </a:rPr>
              <a:t>https://www.youtube.com/watch?time_continue=8&amp;v=Nb2msIQo6TI&amp;feature=emb_logo</a:t>
            </a:r>
            <a:endParaRPr lang="en-GB" dirty="0">
              <a:latin typeface="Letterjoin-Air1" panose="02000805000000020003" pitchFamily="50" charset="0"/>
            </a:endParaRPr>
          </a:p>
          <a:p>
            <a:pPr marL="0" indent="0">
              <a:buNone/>
            </a:pPr>
            <a:endParaRPr lang="en-GB" dirty="0">
              <a:latin typeface="Letterjoin-Air1" panose="02000805000000020003" pitchFamily="50" charset="0"/>
            </a:endParaRPr>
          </a:p>
          <a:p>
            <a:pPr marL="0" indent="0">
              <a:buNone/>
            </a:pPr>
            <a:r>
              <a:rPr lang="en-GB" dirty="0">
                <a:latin typeface="Letterjoin-Air1" panose="02000805000000020003" pitchFamily="50" charset="0"/>
              </a:rPr>
              <a:t>In your home learning packs I have outlined what activities to do in what order. These don’t have to be completed over a week and can be spread out over the two weeks with phonics/maths/other activities in between. </a:t>
            </a:r>
          </a:p>
        </p:txBody>
      </p:sp>
      <p:pic>
        <p:nvPicPr>
          <p:cNvPr id="4" name="Picture 3">
            <a:extLst>
              <a:ext uri="{FF2B5EF4-FFF2-40B4-BE49-F238E27FC236}">
                <a16:creationId xmlns:a16="http://schemas.microsoft.com/office/drawing/2014/main" id="{5047C902-9E9D-48E1-B4FB-07EE00148012}"/>
              </a:ext>
            </a:extLst>
          </p:cNvPr>
          <p:cNvPicPr>
            <a:picLocks noChangeAspect="1"/>
          </p:cNvPicPr>
          <p:nvPr/>
        </p:nvPicPr>
        <p:blipFill>
          <a:blip r:embed="rId5"/>
          <a:stretch>
            <a:fillRect/>
          </a:stretch>
        </p:blipFill>
        <p:spPr>
          <a:xfrm>
            <a:off x="10337785" y="15558"/>
            <a:ext cx="1854215" cy="1810067"/>
          </a:xfrm>
          <a:prstGeom prst="rect">
            <a:avLst/>
          </a:prstGeom>
        </p:spPr>
      </p:pic>
    </p:spTree>
    <p:extLst>
      <p:ext uri="{BB962C8B-B14F-4D97-AF65-F5344CB8AC3E}">
        <p14:creationId xmlns:p14="http://schemas.microsoft.com/office/powerpoint/2010/main" val="2325707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CB33-D564-4D4A-8FDA-F72494E6413C}"/>
              </a:ext>
            </a:extLst>
          </p:cNvPr>
          <p:cNvSpPr>
            <a:spLocks noGrp="1"/>
          </p:cNvSpPr>
          <p:nvPr>
            <p:ph type="title"/>
          </p:nvPr>
        </p:nvSpPr>
        <p:spPr>
          <a:xfrm>
            <a:off x="1" y="1730098"/>
            <a:ext cx="11926956" cy="1325563"/>
          </a:xfrm>
        </p:spPr>
        <p:txBody>
          <a:bodyPr>
            <a:noAutofit/>
          </a:bodyPr>
          <a:lstStyle/>
          <a:p>
            <a:pPr algn="ctr">
              <a:lnSpc>
                <a:spcPct val="150000"/>
              </a:lnSpc>
            </a:pPr>
            <a:r>
              <a:rPr lang="en-GB" sz="1400" dirty="0">
                <a:latin typeface="Letterjoin-Air1" panose="02000805000000020003" pitchFamily="50" charset="0"/>
              </a:rPr>
              <a:t>In the home learning paper packs I have sent 2 weeks worth of learning. Then it’ll be time for Reception class to return for a week before summer holidays begin. I’m so excited to see the children return. During that week we will be doing lots of social and emotional activities with our friends and having lots of good Reception fun. </a:t>
            </a:r>
            <a:br>
              <a:rPr lang="en-GB" sz="1400" dirty="0">
                <a:latin typeface="Letterjoin-Air1" panose="02000805000000020003" pitchFamily="50" charset="0"/>
              </a:rPr>
            </a:br>
            <a:r>
              <a:rPr lang="en-GB" sz="1400" dirty="0">
                <a:latin typeface="Letterjoin-Air1" panose="02000805000000020003" pitchFamily="50" charset="0"/>
              </a:rPr>
              <a:t>Don’t forget to read, keep active with Joe Wicks, </a:t>
            </a:r>
            <a:r>
              <a:rPr lang="en-GB" sz="1400" dirty="0" err="1">
                <a:latin typeface="Letterjoin-Air1" panose="02000805000000020003" pitchFamily="50" charset="0"/>
              </a:rPr>
              <a:t>GoNoodle</a:t>
            </a:r>
            <a:r>
              <a:rPr lang="en-GB" sz="1400" dirty="0">
                <a:latin typeface="Letterjoin-Air1" panose="02000805000000020003" pitchFamily="50" charset="0"/>
              </a:rPr>
              <a:t>, Cosmic Yoga or a nice walk.</a:t>
            </a:r>
            <a:br>
              <a:rPr lang="en-GB" sz="1400" dirty="0">
                <a:latin typeface="Letterjoin-Air1" panose="02000805000000020003" pitchFamily="50" charset="0"/>
              </a:rPr>
            </a:br>
            <a:r>
              <a:rPr lang="en-GB" sz="1400" dirty="0">
                <a:latin typeface="Letterjoin-Air1" panose="02000805000000020003" pitchFamily="50" charset="0"/>
              </a:rPr>
              <a:t>Stay safe and keep smiling, </a:t>
            </a:r>
            <a:br>
              <a:rPr lang="en-GB" sz="1400" dirty="0">
                <a:latin typeface="Letterjoin-Air1" panose="02000805000000020003" pitchFamily="50" charset="0"/>
              </a:rPr>
            </a:br>
            <a:br>
              <a:rPr lang="en-GB" sz="1050" dirty="0">
                <a:latin typeface="Letterjoin-Air1" panose="02000805000000020003" pitchFamily="50" charset="0"/>
              </a:rPr>
            </a:br>
            <a:r>
              <a:rPr lang="en-GB" sz="1600" dirty="0">
                <a:latin typeface="Letterjoin-Air1" panose="02000805000000020003" pitchFamily="50" charset="0"/>
              </a:rPr>
              <a:t>Miss Jewkes &amp; her home learning helpers Biffy the Dog and Peralta the dragon. </a:t>
            </a:r>
            <a:endParaRPr lang="en-GB" sz="2400" dirty="0">
              <a:latin typeface="Letterjoin-Air1" panose="02000805000000020003" pitchFamily="50" charset="0"/>
            </a:endParaRPr>
          </a:p>
        </p:txBody>
      </p:sp>
      <p:pic>
        <p:nvPicPr>
          <p:cNvPr id="4" name="Picture 3">
            <a:extLst>
              <a:ext uri="{FF2B5EF4-FFF2-40B4-BE49-F238E27FC236}">
                <a16:creationId xmlns:a16="http://schemas.microsoft.com/office/drawing/2014/main" id="{BE39D4B3-E54F-4BB7-9A2E-113943FFDA81}"/>
              </a:ext>
            </a:extLst>
          </p:cNvPr>
          <p:cNvPicPr>
            <a:picLocks noChangeAspect="1"/>
          </p:cNvPicPr>
          <p:nvPr/>
        </p:nvPicPr>
        <p:blipFill>
          <a:blip r:embed="rId2"/>
          <a:stretch>
            <a:fillRect/>
          </a:stretch>
        </p:blipFill>
        <p:spPr>
          <a:xfrm>
            <a:off x="5380799" y="3975652"/>
            <a:ext cx="2063748" cy="2100470"/>
          </a:xfrm>
          <a:prstGeom prst="rect">
            <a:avLst/>
          </a:prstGeom>
        </p:spPr>
      </p:pic>
    </p:spTree>
    <p:extLst>
      <p:ext uri="{BB962C8B-B14F-4D97-AF65-F5344CB8AC3E}">
        <p14:creationId xmlns:p14="http://schemas.microsoft.com/office/powerpoint/2010/main" val="190876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descr="Edit">
            <a:extLst>
              <a:ext uri="{FF2B5EF4-FFF2-40B4-BE49-F238E27FC236}">
                <a16:creationId xmlns:a16="http://schemas.microsoft.com/office/drawing/2014/main" id="{77DF0BAB-70F5-4A0F-9C77-EFAA4EB790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6517" y="1843431"/>
            <a:ext cx="5065483" cy="5065483"/>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4" name="Arc 13">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6F44032-10EB-440F-A89B-F12A07EAC7C4}"/>
              </a:ext>
            </a:extLst>
          </p:cNvPr>
          <p:cNvSpPr>
            <a:spLocks noGrp="1"/>
          </p:cNvSpPr>
          <p:nvPr>
            <p:ph type="title"/>
          </p:nvPr>
        </p:nvSpPr>
        <p:spPr>
          <a:xfrm>
            <a:off x="838200" y="365125"/>
            <a:ext cx="10515599" cy="1325563"/>
          </a:xfrm>
        </p:spPr>
        <p:txBody>
          <a:bodyPr>
            <a:normAutofit/>
          </a:bodyPr>
          <a:lstStyle/>
          <a:p>
            <a:r>
              <a:rPr lang="en-GB" b="1" dirty="0">
                <a:latin typeface="Letterjoin-Air1" panose="02000805000000020003" pitchFamily="50" charset="0"/>
              </a:rPr>
              <a:t>Reception activities</a:t>
            </a:r>
          </a:p>
        </p:txBody>
      </p:sp>
      <p:sp>
        <p:nvSpPr>
          <p:cNvPr id="3" name="Content Placeholder 2">
            <a:extLst>
              <a:ext uri="{FF2B5EF4-FFF2-40B4-BE49-F238E27FC236}">
                <a16:creationId xmlns:a16="http://schemas.microsoft.com/office/drawing/2014/main" id="{B1D45843-619D-4AC8-AEBC-32207D73F3B8}"/>
              </a:ext>
            </a:extLst>
          </p:cNvPr>
          <p:cNvSpPr>
            <a:spLocks noGrp="1"/>
          </p:cNvSpPr>
          <p:nvPr>
            <p:ph idx="1"/>
          </p:nvPr>
        </p:nvSpPr>
        <p:spPr>
          <a:xfrm>
            <a:off x="449705" y="3144795"/>
            <a:ext cx="8021093" cy="5354497"/>
          </a:xfrm>
        </p:spPr>
        <p:txBody>
          <a:bodyPr>
            <a:normAutofit/>
          </a:bodyPr>
          <a:lstStyle/>
          <a:p>
            <a:pPr marL="0" indent="0">
              <a:buNone/>
            </a:pPr>
            <a:r>
              <a:rPr lang="en-GB" sz="2200" dirty="0">
                <a:latin typeface="Letterjoin-Air1" panose="02000805000000020003" pitchFamily="50" charset="0"/>
              </a:rPr>
              <a:t>Hello, in this </a:t>
            </a:r>
            <a:r>
              <a:rPr lang="en-GB" sz="2200" dirty="0" err="1">
                <a:latin typeface="Letterjoin-Air1" panose="02000805000000020003" pitchFamily="50" charset="0"/>
              </a:rPr>
              <a:t>Powerpoint</a:t>
            </a:r>
            <a:r>
              <a:rPr lang="en-GB" sz="2200" dirty="0">
                <a:latin typeface="Letterjoin-Air1" panose="02000805000000020003" pitchFamily="50" charset="0"/>
              </a:rPr>
              <a:t> you will find activities for maths and literacy.</a:t>
            </a:r>
            <a:endParaRPr lang="en-GB" sz="2200" b="1" dirty="0">
              <a:latin typeface="Letterjoin-Air1" panose="02000805000000020003" pitchFamily="50" charset="0"/>
            </a:endParaRPr>
          </a:p>
          <a:p>
            <a:pPr marL="0" indent="0">
              <a:buNone/>
            </a:pPr>
            <a:endParaRPr lang="en-GB" sz="2200" dirty="0"/>
          </a:p>
          <a:p>
            <a:pPr marL="0" indent="0">
              <a:buNone/>
            </a:pPr>
            <a:endParaRPr lang="en-GB" sz="2200" dirty="0"/>
          </a:p>
        </p:txBody>
      </p:sp>
      <p:sp>
        <p:nvSpPr>
          <p:cNvPr id="16" name="Oval 15">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8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E0E5B-A065-4BD3-AEE5-F525375BA2A8}"/>
              </a:ext>
            </a:extLst>
          </p:cNvPr>
          <p:cNvSpPr>
            <a:spLocks noGrp="1"/>
          </p:cNvSpPr>
          <p:nvPr>
            <p:ph type="title"/>
          </p:nvPr>
        </p:nvSpPr>
        <p:spPr>
          <a:xfrm>
            <a:off x="686834" y="591344"/>
            <a:ext cx="3200400" cy="5585619"/>
          </a:xfrm>
        </p:spPr>
        <p:txBody>
          <a:bodyPr>
            <a:normAutofit/>
          </a:bodyPr>
          <a:lstStyle/>
          <a:p>
            <a:r>
              <a:rPr lang="en-GB" sz="4000" b="1" dirty="0">
                <a:solidFill>
                  <a:srgbClr val="FFFFFF"/>
                </a:solidFill>
                <a:latin typeface="Letterjoin-Air1" panose="02000805000000020003" pitchFamily="50" charset="0"/>
              </a:rPr>
              <a:t>Maths support</a:t>
            </a:r>
            <a:br>
              <a:rPr lang="en-GB" sz="4000" b="1" dirty="0">
                <a:solidFill>
                  <a:srgbClr val="FFFFFF"/>
                </a:solidFill>
                <a:latin typeface="Letterjoin-Air1" panose="02000805000000020003" pitchFamily="50" charset="0"/>
              </a:rPr>
            </a:br>
            <a:r>
              <a:rPr lang="en-GB" sz="2800" b="1" dirty="0">
                <a:solidFill>
                  <a:srgbClr val="0070C0"/>
                </a:solidFill>
                <a:latin typeface="Letterjoin-Air1" panose="02000805000000020003" pitchFamily="50" charset="0"/>
              </a:rPr>
              <a:t>WB 29-06-20</a:t>
            </a:r>
            <a:endParaRPr lang="en-GB" sz="4000" b="1" dirty="0">
              <a:solidFill>
                <a:srgbClr val="0070C0"/>
              </a:solidFill>
              <a:latin typeface="Letterjoin-Air1" panose="02000805000000020003" pitchFamily="50"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D479FF4-C2D2-4160-ADDE-FCAF101DC478}"/>
              </a:ext>
            </a:extLst>
          </p:cNvPr>
          <p:cNvSpPr>
            <a:spLocks noGrp="1"/>
          </p:cNvSpPr>
          <p:nvPr>
            <p:ph idx="1"/>
          </p:nvPr>
        </p:nvSpPr>
        <p:spPr>
          <a:xfrm>
            <a:off x="4447308" y="591344"/>
            <a:ext cx="6906491" cy="5585619"/>
          </a:xfrm>
        </p:spPr>
        <p:txBody>
          <a:bodyPr anchor="ctr">
            <a:normAutofit/>
          </a:bodyPr>
          <a:lstStyle/>
          <a:p>
            <a:pPr marL="0" indent="0">
              <a:buNone/>
            </a:pPr>
            <a:endParaRPr lang="en-GB" dirty="0">
              <a:latin typeface="Letterjoin-Air1" panose="02000805000000020003" pitchFamily="50" charset="0"/>
            </a:endParaRPr>
          </a:p>
          <a:p>
            <a:endParaRPr lang="en-GB" dirty="0">
              <a:latin typeface="Letterjoin-Air1" panose="02000805000000020003" pitchFamily="50" charset="0"/>
            </a:endParaRPr>
          </a:p>
        </p:txBody>
      </p:sp>
      <p:pic>
        <p:nvPicPr>
          <p:cNvPr id="4" name="Picture 3">
            <a:extLst>
              <a:ext uri="{FF2B5EF4-FFF2-40B4-BE49-F238E27FC236}">
                <a16:creationId xmlns:a16="http://schemas.microsoft.com/office/drawing/2014/main" id="{E6030845-2DD6-4BF2-91D6-4B56D556F652}"/>
              </a:ext>
            </a:extLst>
          </p:cNvPr>
          <p:cNvPicPr>
            <a:picLocks noChangeAspect="1"/>
          </p:cNvPicPr>
          <p:nvPr/>
        </p:nvPicPr>
        <p:blipFill>
          <a:blip r:embed="rId2"/>
          <a:stretch>
            <a:fillRect/>
          </a:stretch>
        </p:blipFill>
        <p:spPr>
          <a:xfrm>
            <a:off x="4715042" y="82172"/>
            <a:ext cx="7057858" cy="6771535"/>
          </a:xfrm>
          <a:prstGeom prst="rect">
            <a:avLst/>
          </a:prstGeom>
        </p:spPr>
      </p:pic>
    </p:spTree>
    <p:extLst>
      <p:ext uri="{BB962C8B-B14F-4D97-AF65-F5344CB8AC3E}">
        <p14:creationId xmlns:p14="http://schemas.microsoft.com/office/powerpoint/2010/main" val="210750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E0E5B-A065-4BD3-AEE5-F525375BA2A8}"/>
              </a:ext>
            </a:extLst>
          </p:cNvPr>
          <p:cNvSpPr>
            <a:spLocks noGrp="1"/>
          </p:cNvSpPr>
          <p:nvPr>
            <p:ph type="title"/>
          </p:nvPr>
        </p:nvSpPr>
        <p:spPr>
          <a:xfrm>
            <a:off x="686834" y="591344"/>
            <a:ext cx="3200400" cy="5585619"/>
          </a:xfrm>
        </p:spPr>
        <p:txBody>
          <a:bodyPr>
            <a:normAutofit/>
          </a:bodyPr>
          <a:lstStyle/>
          <a:p>
            <a:r>
              <a:rPr lang="en-GB" sz="4000" b="1" dirty="0">
                <a:solidFill>
                  <a:srgbClr val="FFFFFF"/>
                </a:solidFill>
                <a:latin typeface="Letterjoin-Air1" panose="02000805000000020003" pitchFamily="50" charset="0"/>
              </a:rPr>
              <a:t>Maths support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id="{A1B310C3-A04D-4118-BD3B-0875108EEADE}"/>
              </a:ext>
            </a:extLst>
          </p:cNvPr>
          <p:cNvPicPr>
            <a:picLocks noChangeAspect="1"/>
          </p:cNvPicPr>
          <p:nvPr/>
        </p:nvPicPr>
        <p:blipFill rotWithShape="1">
          <a:blip r:embed="rId2"/>
          <a:srcRect t="6992"/>
          <a:stretch/>
        </p:blipFill>
        <p:spPr>
          <a:xfrm>
            <a:off x="4167268" y="1055577"/>
            <a:ext cx="7772120" cy="3769641"/>
          </a:xfrm>
          <a:prstGeom prst="rect">
            <a:avLst/>
          </a:prstGeom>
        </p:spPr>
      </p:pic>
      <p:sp>
        <p:nvSpPr>
          <p:cNvPr id="5" name="Rectangle 4">
            <a:extLst>
              <a:ext uri="{FF2B5EF4-FFF2-40B4-BE49-F238E27FC236}">
                <a16:creationId xmlns:a16="http://schemas.microsoft.com/office/drawing/2014/main" id="{544C323A-C27A-4254-9B32-459067491018}"/>
              </a:ext>
            </a:extLst>
          </p:cNvPr>
          <p:cNvSpPr/>
          <p:nvPr/>
        </p:nvSpPr>
        <p:spPr>
          <a:xfrm>
            <a:off x="10916529" y="829994"/>
            <a:ext cx="1272423" cy="590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8020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E0E5B-A065-4BD3-AEE5-F525375BA2A8}"/>
              </a:ext>
            </a:extLst>
          </p:cNvPr>
          <p:cNvSpPr>
            <a:spLocks noGrp="1"/>
          </p:cNvSpPr>
          <p:nvPr>
            <p:ph type="title"/>
          </p:nvPr>
        </p:nvSpPr>
        <p:spPr>
          <a:xfrm>
            <a:off x="686834" y="591344"/>
            <a:ext cx="3200400" cy="5585619"/>
          </a:xfrm>
        </p:spPr>
        <p:txBody>
          <a:bodyPr>
            <a:normAutofit/>
          </a:bodyPr>
          <a:lstStyle/>
          <a:p>
            <a:r>
              <a:rPr lang="en-GB" sz="4000" b="1" dirty="0">
                <a:solidFill>
                  <a:srgbClr val="FFFFFF"/>
                </a:solidFill>
                <a:latin typeface="Letterjoin-Air1" panose="02000805000000020003" pitchFamily="50" charset="0"/>
              </a:rPr>
              <a:t>Maths support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2">
            <a:extLst>
              <a:ext uri="{FF2B5EF4-FFF2-40B4-BE49-F238E27FC236}">
                <a16:creationId xmlns:a16="http://schemas.microsoft.com/office/drawing/2014/main" id="{64B7A8B8-8016-4DC9-8EA1-DC7C888D7093}"/>
              </a:ext>
            </a:extLst>
          </p:cNvPr>
          <p:cNvPicPr>
            <a:picLocks noChangeAspect="1"/>
          </p:cNvPicPr>
          <p:nvPr/>
        </p:nvPicPr>
        <p:blipFill>
          <a:blip r:embed="rId2"/>
          <a:stretch>
            <a:fillRect/>
          </a:stretch>
        </p:blipFill>
        <p:spPr>
          <a:xfrm>
            <a:off x="4358244" y="1420837"/>
            <a:ext cx="7642779" cy="4302119"/>
          </a:xfrm>
          <a:prstGeom prst="rect">
            <a:avLst/>
          </a:prstGeom>
        </p:spPr>
      </p:pic>
      <p:sp>
        <p:nvSpPr>
          <p:cNvPr id="5" name="Rectangle 4">
            <a:extLst>
              <a:ext uri="{FF2B5EF4-FFF2-40B4-BE49-F238E27FC236}">
                <a16:creationId xmlns:a16="http://schemas.microsoft.com/office/drawing/2014/main" id="{544C323A-C27A-4254-9B32-459067491018}"/>
              </a:ext>
            </a:extLst>
          </p:cNvPr>
          <p:cNvSpPr/>
          <p:nvPr/>
        </p:nvSpPr>
        <p:spPr>
          <a:xfrm>
            <a:off x="4358244" y="829994"/>
            <a:ext cx="1272423" cy="1754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305B315-F4FE-4455-BFBE-BAC353602D46}"/>
              </a:ext>
            </a:extLst>
          </p:cNvPr>
          <p:cNvPicPr>
            <a:picLocks noChangeAspect="1"/>
          </p:cNvPicPr>
          <p:nvPr/>
        </p:nvPicPr>
        <p:blipFill>
          <a:blip r:embed="rId3"/>
          <a:stretch>
            <a:fillRect/>
          </a:stretch>
        </p:blipFill>
        <p:spPr>
          <a:xfrm>
            <a:off x="6066078" y="534692"/>
            <a:ext cx="1958656" cy="1767993"/>
          </a:xfrm>
          <a:prstGeom prst="rect">
            <a:avLst/>
          </a:prstGeom>
        </p:spPr>
      </p:pic>
    </p:spTree>
    <p:extLst>
      <p:ext uri="{BB962C8B-B14F-4D97-AF65-F5344CB8AC3E}">
        <p14:creationId xmlns:p14="http://schemas.microsoft.com/office/powerpoint/2010/main" val="193756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E0E5B-A065-4BD3-AEE5-F525375BA2A8}"/>
              </a:ext>
            </a:extLst>
          </p:cNvPr>
          <p:cNvSpPr>
            <a:spLocks noGrp="1"/>
          </p:cNvSpPr>
          <p:nvPr>
            <p:ph type="title"/>
          </p:nvPr>
        </p:nvSpPr>
        <p:spPr>
          <a:xfrm>
            <a:off x="686834" y="591344"/>
            <a:ext cx="3200400" cy="5585619"/>
          </a:xfrm>
        </p:spPr>
        <p:txBody>
          <a:bodyPr>
            <a:normAutofit/>
          </a:bodyPr>
          <a:lstStyle/>
          <a:p>
            <a:r>
              <a:rPr lang="en-GB" sz="4000" b="1" dirty="0">
                <a:solidFill>
                  <a:srgbClr val="FFFFFF"/>
                </a:solidFill>
                <a:latin typeface="Letterjoin-Air1" panose="02000805000000020003" pitchFamily="50" charset="0"/>
              </a:rPr>
              <a:t>Maths support</a:t>
            </a:r>
            <a:br>
              <a:rPr lang="en-GB" sz="4000" b="1" dirty="0">
                <a:solidFill>
                  <a:srgbClr val="FFFFFF"/>
                </a:solidFill>
                <a:latin typeface="Letterjoin-Air1" panose="02000805000000020003" pitchFamily="50" charset="0"/>
              </a:rPr>
            </a:br>
            <a:br>
              <a:rPr lang="en-GB" sz="4000" b="1" dirty="0">
                <a:solidFill>
                  <a:srgbClr val="FFFFFF"/>
                </a:solidFill>
                <a:latin typeface="Letterjoin-Air1" panose="02000805000000020003" pitchFamily="50" charset="0"/>
              </a:rPr>
            </a:br>
            <a:endParaRPr lang="en-GB" sz="4000" b="1" dirty="0">
              <a:solidFill>
                <a:srgbClr val="FFFFFF"/>
              </a:solidFill>
              <a:latin typeface="Letterjoin-Air1" panose="02000805000000020003" pitchFamily="50"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077D3D84-87C4-4A13-9954-58CF2ADA35D9}"/>
              </a:ext>
            </a:extLst>
          </p:cNvPr>
          <p:cNvSpPr txBox="1"/>
          <p:nvPr/>
        </p:nvSpPr>
        <p:spPr>
          <a:xfrm>
            <a:off x="5175648" y="701153"/>
            <a:ext cx="5698171" cy="1754326"/>
          </a:xfrm>
          <a:prstGeom prst="rect">
            <a:avLst/>
          </a:prstGeom>
          <a:noFill/>
        </p:spPr>
        <p:txBody>
          <a:bodyPr wrap="square" rtlCol="0">
            <a:spAutoFit/>
          </a:bodyPr>
          <a:lstStyle/>
          <a:p>
            <a:r>
              <a:rPr lang="en-GB" dirty="0">
                <a:latin typeface="Letterjoin-Air1" panose="02000805000000020003" pitchFamily="50" charset="0"/>
              </a:rPr>
              <a:t>Check out the halving PowerPoint on the school webpage.</a:t>
            </a:r>
          </a:p>
          <a:p>
            <a:r>
              <a:rPr lang="en-GB" dirty="0">
                <a:latin typeface="Letterjoin-Air1" panose="02000805000000020003" pitchFamily="50" charset="0"/>
              </a:rPr>
              <a:t>Complete a halving worksheet, found in your home learning packs, each day. </a:t>
            </a:r>
          </a:p>
          <a:p>
            <a:endParaRPr lang="en-GB" dirty="0"/>
          </a:p>
        </p:txBody>
      </p:sp>
      <p:pic>
        <p:nvPicPr>
          <p:cNvPr id="4" name="Picture 3">
            <a:extLst>
              <a:ext uri="{FF2B5EF4-FFF2-40B4-BE49-F238E27FC236}">
                <a16:creationId xmlns:a16="http://schemas.microsoft.com/office/drawing/2014/main" id="{8F2A8F96-98D3-47FF-9E33-65DF1ADD8182}"/>
              </a:ext>
            </a:extLst>
          </p:cNvPr>
          <p:cNvPicPr>
            <a:picLocks noChangeAspect="1"/>
          </p:cNvPicPr>
          <p:nvPr/>
        </p:nvPicPr>
        <p:blipFill>
          <a:blip r:embed="rId2"/>
          <a:stretch>
            <a:fillRect/>
          </a:stretch>
        </p:blipFill>
        <p:spPr>
          <a:xfrm>
            <a:off x="5533228" y="2639755"/>
            <a:ext cx="6372225" cy="4029075"/>
          </a:xfrm>
          <a:prstGeom prst="rect">
            <a:avLst/>
          </a:prstGeom>
        </p:spPr>
      </p:pic>
    </p:spTree>
    <p:extLst>
      <p:ext uri="{BB962C8B-B14F-4D97-AF65-F5344CB8AC3E}">
        <p14:creationId xmlns:p14="http://schemas.microsoft.com/office/powerpoint/2010/main" val="424535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E0E5B-A065-4BD3-AEE5-F525375BA2A8}"/>
              </a:ext>
            </a:extLst>
          </p:cNvPr>
          <p:cNvSpPr>
            <a:spLocks noGrp="1"/>
          </p:cNvSpPr>
          <p:nvPr>
            <p:ph type="title"/>
          </p:nvPr>
        </p:nvSpPr>
        <p:spPr>
          <a:xfrm>
            <a:off x="686834" y="591344"/>
            <a:ext cx="3200400" cy="5585619"/>
          </a:xfrm>
        </p:spPr>
        <p:txBody>
          <a:bodyPr>
            <a:normAutofit fontScale="90000"/>
          </a:bodyPr>
          <a:lstStyle/>
          <a:p>
            <a:r>
              <a:rPr lang="en-GB" sz="4000" b="1" dirty="0">
                <a:solidFill>
                  <a:srgbClr val="FFFFFF"/>
                </a:solidFill>
                <a:latin typeface="Letterjoin-Air1" panose="02000805000000020003" pitchFamily="50" charset="0"/>
              </a:rPr>
              <a:t>Maths support</a:t>
            </a:r>
            <a:br>
              <a:rPr lang="en-GB" sz="4000" b="1" dirty="0">
                <a:solidFill>
                  <a:srgbClr val="FFFFFF"/>
                </a:solidFill>
                <a:latin typeface="Letterjoin-Air1" panose="02000805000000020003" pitchFamily="50" charset="0"/>
              </a:rPr>
            </a:br>
            <a:r>
              <a:rPr lang="en-GB" sz="4000" b="1" dirty="0">
                <a:solidFill>
                  <a:srgbClr val="0070C0"/>
                </a:solidFill>
                <a:latin typeface="Letterjoin-Air1" panose="02000805000000020003" pitchFamily="50" charset="0"/>
              </a:rPr>
              <a:t>Odds and evens</a:t>
            </a:r>
            <a:br>
              <a:rPr lang="en-GB" sz="4000" b="1" dirty="0">
                <a:solidFill>
                  <a:srgbClr val="0070C0"/>
                </a:solidFill>
                <a:latin typeface="Letterjoin-Air1" panose="02000805000000020003" pitchFamily="50" charset="0"/>
              </a:rPr>
            </a:br>
            <a:br>
              <a:rPr lang="en-GB" sz="4000" b="1" dirty="0">
                <a:solidFill>
                  <a:srgbClr val="0070C0"/>
                </a:solidFill>
                <a:latin typeface="Letterjoin-Air1" panose="02000805000000020003" pitchFamily="50" charset="0"/>
              </a:rPr>
            </a:br>
            <a:r>
              <a:rPr lang="en-GB" sz="4000" b="1" dirty="0">
                <a:solidFill>
                  <a:srgbClr val="0070C0"/>
                </a:solidFill>
                <a:latin typeface="Letterjoin-Air1" panose="02000805000000020003" pitchFamily="50" charset="0"/>
              </a:rPr>
              <a:t>WB 060720</a:t>
            </a:r>
            <a:br>
              <a:rPr lang="en-GB" sz="4000" b="1" dirty="0">
                <a:solidFill>
                  <a:srgbClr val="FFFFFF"/>
                </a:solidFill>
                <a:latin typeface="Letterjoin-Air1" panose="02000805000000020003" pitchFamily="50" charset="0"/>
              </a:rPr>
            </a:br>
            <a:br>
              <a:rPr lang="en-GB" sz="4000" b="1" dirty="0">
                <a:solidFill>
                  <a:srgbClr val="FFFFFF"/>
                </a:solidFill>
                <a:latin typeface="Letterjoin-Air1" panose="02000805000000020003" pitchFamily="50" charset="0"/>
              </a:rPr>
            </a:br>
            <a:endParaRPr lang="en-GB" sz="4000" b="1" dirty="0">
              <a:solidFill>
                <a:srgbClr val="FFFFFF"/>
              </a:solidFill>
              <a:latin typeface="Letterjoin-Air1" panose="02000805000000020003" pitchFamily="50"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id="{B52EA434-8B23-4DB6-B61C-E85273F7E661}"/>
              </a:ext>
            </a:extLst>
          </p:cNvPr>
          <p:cNvPicPr>
            <a:picLocks noChangeAspect="1"/>
          </p:cNvPicPr>
          <p:nvPr/>
        </p:nvPicPr>
        <p:blipFill>
          <a:blip r:embed="rId2"/>
          <a:stretch>
            <a:fillRect/>
          </a:stretch>
        </p:blipFill>
        <p:spPr>
          <a:xfrm>
            <a:off x="5274365" y="163479"/>
            <a:ext cx="6467061" cy="6441347"/>
          </a:xfrm>
          <a:prstGeom prst="rect">
            <a:avLst/>
          </a:prstGeom>
        </p:spPr>
      </p:pic>
    </p:spTree>
    <p:extLst>
      <p:ext uri="{BB962C8B-B14F-4D97-AF65-F5344CB8AC3E}">
        <p14:creationId xmlns:p14="http://schemas.microsoft.com/office/powerpoint/2010/main" val="2727868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E0E5B-A065-4BD3-AEE5-F525375BA2A8}"/>
              </a:ext>
            </a:extLst>
          </p:cNvPr>
          <p:cNvSpPr>
            <a:spLocks noGrp="1"/>
          </p:cNvSpPr>
          <p:nvPr>
            <p:ph type="title"/>
          </p:nvPr>
        </p:nvSpPr>
        <p:spPr>
          <a:xfrm>
            <a:off x="686834" y="591344"/>
            <a:ext cx="3200400" cy="5585619"/>
          </a:xfrm>
        </p:spPr>
        <p:txBody>
          <a:bodyPr>
            <a:normAutofit/>
          </a:bodyPr>
          <a:lstStyle/>
          <a:p>
            <a:r>
              <a:rPr lang="en-GB" sz="4000" b="1" dirty="0">
                <a:solidFill>
                  <a:srgbClr val="FFFFFF"/>
                </a:solidFill>
                <a:latin typeface="Letterjoin-Air1" panose="02000805000000020003" pitchFamily="50" charset="0"/>
              </a:rPr>
              <a:t>Maths support</a:t>
            </a:r>
            <a:br>
              <a:rPr lang="en-GB" sz="4000" b="1" dirty="0">
                <a:solidFill>
                  <a:srgbClr val="FFFFFF"/>
                </a:solidFill>
                <a:latin typeface="Letterjoin-Air1" panose="02000805000000020003" pitchFamily="50" charset="0"/>
              </a:rPr>
            </a:br>
            <a:r>
              <a:rPr lang="en-GB" sz="4000" b="1" dirty="0">
                <a:solidFill>
                  <a:srgbClr val="0070C0"/>
                </a:solidFill>
                <a:latin typeface="Letterjoin-Air1" panose="02000805000000020003" pitchFamily="50" charset="0"/>
              </a:rPr>
              <a:t>Odds and evens</a:t>
            </a:r>
            <a:br>
              <a:rPr lang="en-GB" sz="4000" b="1" dirty="0">
                <a:solidFill>
                  <a:srgbClr val="FFFFFF"/>
                </a:solidFill>
                <a:latin typeface="Letterjoin-Air1" panose="02000805000000020003" pitchFamily="50" charset="0"/>
              </a:rPr>
            </a:br>
            <a:br>
              <a:rPr lang="en-GB" sz="4000" b="1" dirty="0">
                <a:solidFill>
                  <a:srgbClr val="FFFFFF"/>
                </a:solidFill>
                <a:latin typeface="Letterjoin-Air1" panose="02000805000000020003" pitchFamily="50" charset="0"/>
              </a:rPr>
            </a:br>
            <a:endParaRPr lang="en-GB" sz="4000" b="1" dirty="0">
              <a:solidFill>
                <a:srgbClr val="FFFFFF"/>
              </a:solidFill>
              <a:latin typeface="Letterjoin-Air1" panose="02000805000000020003" pitchFamily="50"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2">
            <a:extLst>
              <a:ext uri="{FF2B5EF4-FFF2-40B4-BE49-F238E27FC236}">
                <a16:creationId xmlns:a16="http://schemas.microsoft.com/office/drawing/2014/main" id="{A3E9B16E-2F38-4DB7-878A-EF315AE331FE}"/>
              </a:ext>
            </a:extLst>
          </p:cNvPr>
          <p:cNvPicPr>
            <a:picLocks noChangeAspect="1"/>
          </p:cNvPicPr>
          <p:nvPr/>
        </p:nvPicPr>
        <p:blipFill>
          <a:blip r:embed="rId2"/>
          <a:stretch>
            <a:fillRect/>
          </a:stretch>
        </p:blipFill>
        <p:spPr>
          <a:xfrm>
            <a:off x="4561272" y="591344"/>
            <a:ext cx="7236723" cy="6000157"/>
          </a:xfrm>
          <a:prstGeom prst="rect">
            <a:avLst/>
          </a:prstGeom>
        </p:spPr>
      </p:pic>
    </p:spTree>
    <p:extLst>
      <p:ext uri="{BB962C8B-B14F-4D97-AF65-F5344CB8AC3E}">
        <p14:creationId xmlns:p14="http://schemas.microsoft.com/office/powerpoint/2010/main" val="182400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E0E5B-A065-4BD3-AEE5-F525375BA2A8}"/>
              </a:ext>
            </a:extLst>
          </p:cNvPr>
          <p:cNvSpPr>
            <a:spLocks noGrp="1"/>
          </p:cNvSpPr>
          <p:nvPr>
            <p:ph type="title"/>
          </p:nvPr>
        </p:nvSpPr>
        <p:spPr>
          <a:xfrm>
            <a:off x="686834" y="591344"/>
            <a:ext cx="3200400" cy="5585619"/>
          </a:xfrm>
        </p:spPr>
        <p:txBody>
          <a:bodyPr>
            <a:normAutofit/>
          </a:bodyPr>
          <a:lstStyle/>
          <a:p>
            <a:r>
              <a:rPr lang="en-GB" sz="4000" b="1" dirty="0">
                <a:solidFill>
                  <a:srgbClr val="FFFFFF"/>
                </a:solidFill>
                <a:latin typeface="Letterjoin-Air1" panose="02000805000000020003" pitchFamily="50" charset="0"/>
              </a:rPr>
              <a:t>Maths support</a:t>
            </a:r>
            <a:br>
              <a:rPr lang="en-GB" sz="4000" b="1" dirty="0">
                <a:solidFill>
                  <a:srgbClr val="FFFFFF"/>
                </a:solidFill>
                <a:latin typeface="Letterjoin-Air1" panose="02000805000000020003" pitchFamily="50" charset="0"/>
              </a:rPr>
            </a:br>
            <a:r>
              <a:rPr lang="en-GB" sz="4000" b="1" dirty="0">
                <a:solidFill>
                  <a:srgbClr val="0070C0"/>
                </a:solidFill>
                <a:latin typeface="Letterjoin-Air1" panose="02000805000000020003" pitchFamily="50" charset="0"/>
              </a:rPr>
              <a:t>Odds and evens</a:t>
            </a:r>
            <a:br>
              <a:rPr lang="en-GB" sz="4000" b="1" dirty="0">
                <a:solidFill>
                  <a:srgbClr val="FFFFFF"/>
                </a:solidFill>
                <a:latin typeface="Letterjoin-Air1" panose="02000805000000020003" pitchFamily="50" charset="0"/>
              </a:rPr>
            </a:br>
            <a:br>
              <a:rPr lang="en-GB" sz="4000" b="1" dirty="0">
                <a:solidFill>
                  <a:srgbClr val="FFFFFF"/>
                </a:solidFill>
                <a:latin typeface="Letterjoin-Air1" panose="02000805000000020003" pitchFamily="50" charset="0"/>
              </a:rPr>
            </a:br>
            <a:endParaRPr lang="en-GB" sz="4000" b="1" dirty="0">
              <a:solidFill>
                <a:srgbClr val="FFFFFF"/>
              </a:solidFill>
              <a:latin typeface="Letterjoin-Air1" panose="02000805000000020003" pitchFamily="50"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id="{90EEFE79-F739-48CF-9B16-C440700DDFDD}"/>
              </a:ext>
            </a:extLst>
          </p:cNvPr>
          <p:cNvPicPr>
            <a:picLocks noChangeAspect="1"/>
          </p:cNvPicPr>
          <p:nvPr/>
        </p:nvPicPr>
        <p:blipFill>
          <a:blip r:embed="rId2"/>
          <a:stretch>
            <a:fillRect/>
          </a:stretch>
        </p:blipFill>
        <p:spPr>
          <a:xfrm>
            <a:off x="4238860" y="72110"/>
            <a:ext cx="4428062" cy="3407926"/>
          </a:xfrm>
          <a:prstGeom prst="rect">
            <a:avLst/>
          </a:prstGeom>
        </p:spPr>
      </p:pic>
      <p:pic>
        <p:nvPicPr>
          <p:cNvPr id="5" name="Picture 4">
            <a:extLst>
              <a:ext uri="{FF2B5EF4-FFF2-40B4-BE49-F238E27FC236}">
                <a16:creationId xmlns:a16="http://schemas.microsoft.com/office/drawing/2014/main" id="{E4CB7877-4044-4057-B0BE-C5F349D5C31E}"/>
              </a:ext>
            </a:extLst>
          </p:cNvPr>
          <p:cNvPicPr>
            <a:picLocks noChangeAspect="1"/>
          </p:cNvPicPr>
          <p:nvPr/>
        </p:nvPicPr>
        <p:blipFill>
          <a:blip r:embed="rId3"/>
          <a:stretch>
            <a:fillRect/>
          </a:stretch>
        </p:blipFill>
        <p:spPr>
          <a:xfrm>
            <a:off x="5957889" y="2938432"/>
            <a:ext cx="6234111" cy="2508114"/>
          </a:xfrm>
          <a:prstGeom prst="rect">
            <a:avLst/>
          </a:prstGeom>
        </p:spPr>
      </p:pic>
    </p:spTree>
    <p:extLst>
      <p:ext uri="{BB962C8B-B14F-4D97-AF65-F5344CB8AC3E}">
        <p14:creationId xmlns:p14="http://schemas.microsoft.com/office/powerpoint/2010/main" val="2430024289"/>
      </p:ext>
    </p:extLst>
  </p:cSld>
  <p:clrMapOvr>
    <a:masterClrMapping/>
  </p:clrMapOvr>
</p:sld>
</file>

<file path=ppt/theme/theme1.xml><?xml version="1.0" encoding="utf-8"?>
<a:theme xmlns:a="http://schemas.openxmlformats.org/drawingml/2006/main" name="Office Theme">
  <a:themeElements>
    <a:clrScheme name="Custom 2">
      <a:dk1>
        <a:srgbClr val="323F4F"/>
      </a:dk1>
      <a:lt1>
        <a:sysClr val="window" lastClr="FFFFFF"/>
      </a:lt1>
      <a:dk2>
        <a:srgbClr val="44546A"/>
      </a:dk2>
      <a:lt2>
        <a:srgbClr val="E7E6E6"/>
      </a:lt2>
      <a:accent1>
        <a:srgbClr val="FFFF00"/>
      </a:accent1>
      <a:accent2>
        <a:srgbClr val="92D050"/>
      </a:accent2>
      <a:accent3>
        <a:srgbClr val="FFC000"/>
      </a:accent3>
      <a:accent4>
        <a:srgbClr val="FA0EBC"/>
      </a:accent4>
      <a:accent5>
        <a:srgbClr val="00B0F0"/>
      </a:accent5>
      <a:accent6>
        <a:srgbClr val="C614F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4667</TotalTime>
  <Words>526</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Letterjoin-Air1</vt:lpstr>
      <vt:lpstr>Office Theme</vt:lpstr>
      <vt:lpstr>Miss Jewkes’ Reception class</vt:lpstr>
      <vt:lpstr>Reception activities</vt:lpstr>
      <vt:lpstr>Maths support WB 29-06-20</vt:lpstr>
      <vt:lpstr>Maths support</vt:lpstr>
      <vt:lpstr>Maths support</vt:lpstr>
      <vt:lpstr>Maths support  </vt:lpstr>
      <vt:lpstr>Maths support Odds and evens  WB 060720  </vt:lpstr>
      <vt:lpstr>Maths support Odds and evens  </vt:lpstr>
      <vt:lpstr>Maths support Odds and evens  </vt:lpstr>
      <vt:lpstr>Maths support  </vt:lpstr>
      <vt:lpstr>Phonics </vt:lpstr>
      <vt:lpstr>PowerPoint Presentation</vt:lpstr>
      <vt:lpstr>The Rainbow fish – Marcus Pfister</vt:lpstr>
      <vt:lpstr>In the home learning paper packs I have sent 2 weeks worth of learning. Then it’ll be time for Reception class to return for a week before summer holidays begin. I’m so excited to see the children return. During that week we will be doing lots of social and emotional activities with our friends and having lots of good Reception fun.  Don’t forget to read, keep active with Joe Wicks, GoNoodle, Cosmic Yoga or a nice walk. Stay safe and keep smiling,   Miss Jewkes &amp; her home learning helpers Biffy the Dog and Peralta the dragon.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 Jewkes’ Reception class</dc:title>
  <dc:creator>ellena jewkes</dc:creator>
  <cp:lastModifiedBy>Miss Jewkes</cp:lastModifiedBy>
  <cp:revision>14</cp:revision>
  <dcterms:created xsi:type="dcterms:W3CDTF">2020-03-23T17:36:11Z</dcterms:created>
  <dcterms:modified xsi:type="dcterms:W3CDTF">2020-06-28T12:39:34Z</dcterms:modified>
</cp:coreProperties>
</file>