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4"/>
  </p:notesMasterIdLst>
  <p:sldIdLst>
    <p:sldId id="278" r:id="rId2"/>
    <p:sldId id="279" r:id="rId3"/>
    <p:sldId id="280" r:id="rId4"/>
    <p:sldId id="307" r:id="rId5"/>
    <p:sldId id="281" r:id="rId6"/>
    <p:sldId id="294" r:id="rId7"/>
    <p:sldId id="295" r:id="rId8"/>
    <p:sldId id="296" r:id="rId9"/>
    <p:sldId id="297" r:id="rId10"/>
    <p:sldId id="298" r:id="rId11"/>
    <p:sldId id="310" r:id="rId12"/>
    <p:sldId id="299" r:id="rId13"/>
    <p:sldId id="300" r:id="rId14"/>
    <p:sldId id="301" r:id="rId15"/>
    <p:sldId id="302" r:id="rId16"/>
    <p:sldId id="303" r:id="rId17"/>
    <p:sldId id="304" r:id="rId18"/>
    <p:sldId id="305" r:id="rId19"/>
    <p:sldId id="306" r:id="rId20"/>
    <p:sldId id="293" r:id="rId21"/>
    <p:sldId id="309" r:id="rId22"/>
    <p:sldId id="308" r:id="rId2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4E9"/>
    <a:srgbClr val="FFEFEF"/>
    <a:srgbClr val="202C8F"/>
    <a:srgbClr val="FDFBF6"/>
    <a:srgbClr val="F5CDCE"/>
    <a:srgbClr val="DF8C8C"/>
    <a:srgbClr val="D4D593"/>
    <a:srgbClr val="E6F0FE"/>
    <a:srgbClr val="CDBE8A"/>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09" autoAdjust="0"/>
  </p:normalViewPr>
  <p:slideViewPr>
    <p:cSldViewPr snapToGrid="0" snapToObjects="1">
      <p:cViewPr>
        <p:scale>
          <a:sx n="60" d="100"/>
          <a:sy n="60" d="100"/>
        </p:scale>
        <p:origin x="516" y="36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924074"/>
            <a:ext cx="5385816" cy="1225296"/>
          </a:xfrm>
        </p:spPr>
        <p:txBody>
          <a:bodyPr/>
          <a:lstStyle/>
          <a:p>
            <a:r>
              <a:rPr lang="en-US" dirty="0"/>
              <a:t>Reception</a:t>
            </a:r>
            <a:br>
              <a:rPr lang="en-US" dirty="0"/>
            </a:br>
            <a:r>
              <a:rPr lang="en-US" dirty="0"/>
              <a:t>class</a:t>
            </a:r>
            <a:br>
              <a:rPr lang="en-US" dirty="0"/>
            </a:br>
            <a:r>
              <a:rPr lang="en-US" dirty="0"/>
              <a:t>curriculum evening</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latin typeface="Letter-join Print Plus 1" panose="02000805000000020003" pitchFamily="50" charset="0"/>
              </a:rPr>
              <a:t>Pewithall</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91963" y="368276"/>
            <a:ext cx="11668125"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GB" altLang="en-US" sz="1800"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Personal, Social and Emotional Development</a:t>
            </a: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GB" altLang="en-US" sz="1800"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Children</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personal, social and emotional development (PSED) is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crucial for children to lead healthy and happy lives</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and is fundamental to their cognitive development. Underpinning their personal development are the important attachments that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shape their social world</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Strong, warm and supportive  relationships with adults enable children to learn how to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understand their own feelings and those of others</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Children should be supported to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manage emotions, develop a positive sense of self, set themselves simple goals, have confidence in their own abilities, to persist</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and wait for what they want and direct attention as necessary. Through adult modelling and guidance, they will learn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how to look after their bodies, including healthy eating</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and manage personal needs independently. Through supported interaction with other children, they learn how to make good friendships, co-operate and resolve conflicts peaceably. These attributes will provide a secure platform from which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children can achieve at school and in later life.</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910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91963" y="329876"/>
            <a:ext cx="11668125"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r>
              <a:rPr lang="en-US" sz="1600" b="1" dirty="0">
                <a:latin typeface="Letter-join Print Plus 1" panose="02000805000000020003" pitchFamily="50" charset="0"/>
              </a:rPr>
              <a:t>PSHE and RSHE</a:t>
            </a:r>
            <a:endParaRPr lang="en-GB" sz="1600" dirty="0">
              <a:latin typeface="Letter-join Print Plus 1" panose="02000805000000020003" pitchFamily="50" charset="0"/>
            </a:endParaRPr>
          </a:p>
          <a:p>
            <a:pPr algn="l"/>
            <a:r>
              <a:rPr lang="en-US" sz="1600" dirty="0">
                <a:latin typeface="Letter-join Print Plus 1" panose="02000805000000020003" pitchFamily="50" charset="0"/>
              </a:rPr>
              <a:t>From September 2024 we will be adopting a new whole school approach which supports primary schools in promoting positive </a:t>
            </a:r>
            <a:r>
              <a:rPr lang="en-US" sz="1600" dirty="0" err="1">
                <a:latin typeface="Letter-join Print Plus 1" panose="02000805000000020003" pitchFamily="50" charset="0"/>
              </a:rPr>
              <a:t>behaviour</a:t>
            </a:r>
            <a:r>
              <a:rPr lang="en-US" sz="1600" dirty="0">
                <a:latin typeface="Letter-join Print Plus 1" panose="02000805000000020003" pitchFamily="50" charset="0"/>
              </a:rPr>
              <a:t>, mental health, wellbeing, resilience and achievement.  It is from Coram Life Education  which is the leading UK provider of health, wellbeing, relationships and drugs education fulfilling all DFE requirements for PSHE and RSHE.</a:t>
            </a:r>
            <a:endParaRPr lang="en-GB" sz="1600" dirty="0">
              <a:latin typeface="Letter-join Print Plus 1" panose="02000805000000020003" pitchFamily="50" charset="0"/>
            </a:endParaRPr>
          </a:p>
          <a:p>
            <a:pPr algn="l"/>
            <a:r>
              <a:rPr lang="en-US" sz="1600" dirty="0">
                <a:latin typeface="Letter-join Print Plus 1" panose="02000805000000020003" pitchFamily="50" charset="0"/>
              </a:rPr>
              <a:t>It is called -</a:t>
            </a:r>
            <a:r>
              <a:rPr lang="en-US" sz="1600" b="1" dirty="0">
                <a:latin typeface="Letter-join Print Plus 1" panose="02000805000000020003" pitchFamily="50" charset="0"/>
              </a:rPr>
              <a:t>SCARF</a:t>
            </a:r>
            <a:endParaRPr lang="en-GB" sz="1600" dirty="0">
              <a:latin typeface="Letter-join Print Plus 1" panose="02000805000000020003" pitchFamily="50" charset="0"/>
            </a:endParaRPr>
          </a:p>
          <a:p>
            <a:pPr algn="l"/>
            <a:r>
              <a:rPr lang="en-US" sz="1600" b="1" dirty="0">
                <a:latin typeface="Letter-join Print Plus 1" panose="02000805000000020003" pitchFamily="50" charset="0"/>
              </a:rPr>
              <a:t>Meaning- Safety, Caring, Achievement, Resilience, Friendship</a:t>
            </a:r>
            <a:endParaRPr lang="en-GB" sz="1600" dirty="0">
              <a:latin typeface="Letter-join Print Plus 1" panose="02000805000000020003" pitchFamily="50" charset="0"/>
            </a:endParaRPr>
          </a:p>
          <a:p>
            <a:pPr algn="l"/>
            <a:r>
              <a:rPr lang="en-US" sz="1600" b="1" dirty="0">
                <a:latin typeface="Letter-join Print Plus 1" panose="02000805000000020003" pitchFamily="50" charset="0"/>
              </a:rPr>
              <a:t>What will my child learn in SCARF lessons?</a:t>
            </a:r>
            <a:endParaRPr lang="en-GB" sz="1600" dirty="0">
              <a:latin typeface="Letter-join Print Plus 1" panose="02000805000000020003" pitchFamily="50" charset="0"/>
            </a:endParaRPr>
          </a:p>
          <a:p>
            <a:pPr algn="l"/>
            <a:r>
              <a:rPr lang="en-US" sz="1600" dirty="0">
                <a:latin typeface="Letter-join Print Plus 1" panose="02000805000000020003" pitchFamily="50" charset="0"/>
              </a:rPr>
              <a:t>For each year group, there are six themed units which provide a complete PSHE and wellbeing curriculum. They are: </a:t>
            </a:r>
            <a:endParaRPr lang="en-GB" sz="1600" dirty="0">
              <a:latin typeface="Letter-join Print Plus 1" panose="02000805000000020003" pitchFamily="50" charset="0"/>
            </a:endParaRPr>
          </a:p>
          <a:p>
            <a:pPr algn="l"/>
            <a:r>
              <a:rPr lang="en-US" sz="1600" b="1" dirty="0">
                <a:latin typeface="Letter-join Print Plus 1" panose="02000805000000020003" pitchFamily="50" charset="0"/>
              </a:rPr>
              <a:t>Me and My Relationships </a:t>
            </a:r>
            <a:endParaRPr lang="en-GB" sz="1600" dirty="0">
              <a:latin typeface="Letter-join Print Plus 1" panose="02000805000000020003" pitchFamily="50" charset="0"/>
            </a:endParaRPr>
          </a:p>
          <a:p>
            <a:pPr algn="l"/>
            <a:r>
              <a:rPr lang="en-US" sz="1600" dirty="0">
                <a:latin typeface="Letter-join Print Plus 1" panose="02000805000000020003" pitchFamily="50" charset="0"/>
              </a:rPr>
              <a:t>Explores feelings and emotions, develops skills to manage conflict, helps identify our special people and equips children to </a:t>
            </a:r>
            <a:r>
              <a:rPr lang="en-US" sz="1600" dirty="0" err="1">
                <a:latin typeface="Letter-join Print Plus 1" panose="02000805000000020003" pitchFamily="50" charset="0"/>
              </a:rPr>
              <a:t>recognise</a:t>
            </a:r>
            <a:r>
              <a:rPr lang="en-US" sz="1600" dirty="0">
                <a:latin typeface="Letter-join Print Plus 1" panose="02000805000000020003" pitchFamily="50" charset="0"/>
              </a:rPr>
              <a:t> the qualities of healthy friendships and how to manage them. </a:t>
            </a:r>
            <a:endParaRPr lang="en-GB" sz="1600" dirty="0">
              <a:latin typeface="Letter-join Print Plus 1" panose="02000805000000020003" pitchFamily="50" charset="0"/>
            </a:endParaRPr>
          </a:p>
          <a:p>
            <a:pPr algn="l"/>
            <a:r>
              <a:rPr lang="en-US" sz="1600" b="1" dirty="0">
                <a:latin typeface="Letter-join Print Plus 1" panose="02000805000000020003" pitchFamily="50" charset="0"/>
              </a:rPr>
              <a:t>Valuing Difference </a:t>
            </a:r>
            <a:endParaRPr lang="en-GB" sz="1600" dirty="0">
              <a:latin typeface="Letter-join Print Plus 1" panose="02000805000000020003" pitchFamily="50" charset="0"/>
            </a:endParaRPr>
          </a:p>
          <a:p>
            <a:pPr algn="l"/>
            <a:r>
              <a:rPr lang="en-US" sz="1600" dirty="0">
                <a:latin typeface="Letter-join Print Plus 1" panose="02000805000000020003" pitchFamily="50" charset="0"/>
              </a:rPr>
              <a:t>Includes a strong focus on British Values, helps children to develop respectful relationships with others, </a:t>
            </a:r>
            <a:r>
              <a:rPr lang="en-US" sz="1600" dirty="0" err="1">
                <a:latin typeface="Letter-join Print Plus 1" panose="02000805000000020003" pitchFamily="50" charset="0"/>
              </a:rPr>
              <a:t>recognise</a:t>
            </a:r>
            <a:r>
              <a:rPr lang="en-US" sz="1600" dirty="0">
                <a:latin typeface="Letter-join Print Plus 1" panose="02000805000000020003" pitchFamily="50" charset="0"/>
              </a:rPr>
              <a:t> bullying and understand their responsibilities as a bystander. </a:t>
            </a:r>
            <a:endParaRPr lang="en-GB" sz="1600" dirty="0">
              <a:latin typeface="Letter-join Print Plus 1" panose="02000805000000020003" pitchFamily="50" charset="0"/>
            </a:endParaRPr>
          </a:p>
          <a:p>
            <a:pPr algn="l"/>
            <a:r>
              <a:rPr lang="en-US" sz="1600" b="1" dirty="0">
                <a:latin typeface="Letter-join Print Plus 1" panose="02000805000000020003" pitchFamily="50" charset="0"/>
              </a:rPr>
              <a:t>Keeping Myself Safe   </a:t>
            </a:r>
            <a:endParaRPr lang="en-GB" sz="1600" dirty="0">
              <a:latin typeface="Letter-join Print Plus 1" panose="02000805000000020003" pitchFamily="50" charset="0"/>
            </a:endParaRPr>
          </a:p>
          <a:p>
            <a:pPr algn="l"/>
            <a:r>
              <a:rPr lang="en-US" sz="1600" dirty="0">
                <a:latin typeface="Letter-join Print Plus 1" panose="02000805000000020003" pitchFamily="50" charset="0"/>
              </a:rPr>
              <a:t>Covers a number of safety aspects from statutory Relationships Education including being able to identify trusted adults in their lives, what to do when faced with a dilemma and </a:t>
            </a:r>
            <a:r>
              <a:rPr lang="en-US" sz="1600" dirty="0" err="1">
                <a:latin typeface="Letter-join Print Plus 1" panose="02000805000000020003" pitchFamily="50" charset="0"/>
              </a:rPr>
              <a:t>recognising</a:t>
            </a:r>
            <a:r>
              <a:rPr lang="en-US" sz="1600" dirty="0">
                <a:latin typeface="Letter-join Print Plus 1" panose="02000805000000020003" pitchFamily="50" charset="0"/>
              </a:rPr>
              <a:t> appropriate and inappropriate touch.   </a:t>
            </a:r>
            <a:endParaRPr lang="en-GB" sz="1600" dirty="0">
              <a:latin typeface="Letter-join Print Plus 1" panose="02000805000000020003" pitchFamily="50" charset="0"/>
            </a:endParaRPr>
          </a:p>
          <a:p>
            <a:pPr algn="l"/>
            <a:r>
              <a:rPr lang="en-US" sz="1600" b="1" dirty="0">
                <a:latin typeface="Letter-join Print Plus 1" panose="02000805000000020003" pitchFamily="50" charset="0"/>
              </a:rPr>
              <a:t>Rights and Responsibilities  </a:t>
            </a:r>
            <a:endParaRPr lang="en-GB" sz="1600" dirty="0">
              <a:latin typeface="Letter-join Print Plus 1" panose="02000805000000020003" pitchFamily="50" charset="0"/>
            </a:endParaRPr>
          </a:p>
          <a:p>
            <a:pPr algn="l"/>
            <a:r>
              <a:rPr lang="en-US" sz="1600" dirty="0">
                <a:latin typeface="Letter-join Print Plus 1" panose="02000805000000020003" pitchFamily="50" charset="0"/>
              </a:rPr>
              <a:t>Explores broader topics including looking after the environment, economic education and the changing rights and responsibilities children have as they grow older. Being My Best  Includes a focus on keeping physically healthy, developing a growth mindset and resilience, setting goals and ways to achieve them. </a:t>
            </a:r>
            <a:endParaRPr lang="en-GB" sz="1600" dirty="0">
              <a:latin typeface="Letter-join Print Plus 1" panose="02000805000000020003" pitchFamily="50" charset="0"/>
            </a:endParaRPr>
          </a:p>
          <a:p>
            <a:pPr algn="l"/>
            <a:r>
              <a:rPr lang="en-US" sz="1600" b="1" dirty="0">
                <a:latin typeface="Letter-join Print Plus 1" panose="02000805000000020003" pitchFamily="50" charset="0"/>
              </a:rPr>
              <a:t>Growing and Changing  </a:t>
            </a:r>
            <a:endParaRPr lang="en-GB" sz="1600" dirty="0">
              <a:latin typeface="Letter-join Print Plus 1" panose="02000805000000020003" pitchFamily="50" charset="0"/>
            </a:endParaRPr>
          </a:p>
          <a:p>
            <a:pPr algn="l"/>
            <a:r>
              <a:rPr lang="en-US" sz="1600" dirty="0">
                <a:latin typeface="Letter-join Print Plus 1" panose="02000805000000020003" pitchFamily="50" charset="0"/>
              </a:rPr>
              <a:t>Age-appropriate plans to cover the physical and emotional changes that happen to children as they grow older, including changes at puberty and how to approach this with confidence.</a:t>
            </a:r>
            <a:endParaRPr lang="en-GB" sz="1600" dirty="0">
              <a:latin typeface="Letter-join Print Plus 1" panose="020008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751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60696" y="195469"/>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62765" y="793403"/>
            <a:ext cx="11668125" cy="483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07000"/>
              </a:lnSpc>
              <a:spcAft>
                <a:spcPts val="800"/>
              </a:spcAft>
            </a:pPr>
            <a:r>
              <a:rPr lang="en-GB" b="1" u="sng" dirty="0">
                <a:effectLst/>
                <a:latin typeface="Letter-join Print Plus 1" panose="02000805000000020003" pitchFamily="50" charset="0"/>
                <a:ea typeface="Calibri" panose="020F0502020204030204" pitchFamily="34" charset="0"/>
                <a:cs typeface="Times New Roman" panose="02020603050405020304" pitchFamily="18" charset="0"/>
              </a:rPr>
              <a:t>Physical development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In Reception our children take part in </a:t>
            </a:r>
            <a:r>
              <a:rPr lang="en-GB" dirty="0" err="1">
                <a:effectLst/>
                <a:latin typeface="Letter-join Print Plus 1" panose="02000805000000020003" pitchFamily="50" charset="0"/>
                <a:ea typeface="Calibri" panose="020F0502020204030204" pitchFamily="34" charset="0"/>
                <a:cs typeface="Times New Roman" panose="02020603050405020304" pitchFamily="18" charset="0"/>
              </a:rPr>
              <a:t>Multiflex</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PE lessons, drama lessons with Andrew </a:t>
            </a:r>
            <a:r>
              <a:rPr lang="en-GB" dirty="0" err="1">
                <a:effectLst/>
                <a:latin typeface="Letter-join Print Plus 1" panose="02000805000000020003" pitchFamily="50" charset="0"/>
                <a:ea typeface="Calibri" panose="020F0502020204030204" pitchFamily="34" charset="0"/>
                <a:cs typeface="Times New Roman" panose="02020603050405020304" pitchFamily="18" charset="0"/>
              </a:rPr>
              <a:t>Curphyy</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and have lots of opportunities to develop their gross motor skills in our provision and during extra sessions such as </a:t>
            </a:r>
            <a:r>
              <a:rPr lang="en-GB" dirty="0" err="1">
                <a:effectLst/>
                <a:latin typeface="Letter-join Print Plus 1" panose="02000805000000020003" pitchFamily="50" charset="0"/>
                <a:ea typeface="Calibri" panose="020F0502020204030204" pitchFamily="34" charset="0"/>
                <a:cs typeface="Times New Roman" panose="02020603050405020304" pitchFamily="18" charset="0"/>
              </a:rPr>
              <a:t>GoNoodle</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Cosmic Kids Yoga, Daily Mile, further PE lessons and active lessons. We create </a:t>
            </a:r>
            <a:r>
              <a:rPr lang="en-GB" dirty="0" err="1">
                <a:effectLst/>
                <a:latin typeface="Letter-join Print Plus 1" panose="02000805000000020003" pitchFamily="50" charset="0"/>
                <a:ea typeface="Calibri" panose="020F0502020204030204" pitchFamily="34" charset="0"/>
                <a:cs typeface="Times New Roman" panose="02020603050405020304" pitchFamily="18" charset="0"/>
              </a:rPr>
              <a:t>numorus</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opportunities for pupils to develop their fine motor skills in the provision and also enjoy noodle drumming and dough disco.</a:t>
            </a:r>
          </a:p>
          <a:p>
            <a:pPr algn="l">
              <a:lnSpc>
                <a:spcPct val="107000"/>
              </a:lnSpc>
              <a:spcAft>
                <a:spcPts val="800"/>
              </a:spcAft>
            </a:pPr>
            <a:endParaRPr lang="en-GB" dirty="0">
              <a:latin typeface="Letter-join Print Plus 1" panose="02000805000000020003" pitchFamily="50" charset="0"/>
              <a:ea typeface="Calibri" panose="020F0502020204030204" pitchFamily="34" charset="0"/>
              <a:cs typeface="Times New Roman" panose="02020603050405020304" pitchFamily="18" charset="0"/>
            </a:endParaRPr>
          </a:p>
          <a:p>
            <a:pPr algn="l">
              <a:lnSpc>
                <a:spcPct val="107000"/>
              </a:lnSpc>
              <a:spcAft>
                <a:spcPts val="800"/>
              </a:spcAft>
            </a:pPr>
            <a:endParaRPr lang="en-GB" dirty="0">
              <a:effectLst/>
              <a:latin typeface="Letter-join Print Plus 1" panose="02000805000000020003" pitchFamily="50" charset="0"/>
              <a:ea typeface="Calibri" panose="020F0502020204030204" pitchFamily="34" charset="0"/>
              <a:cs typeface="Times New Roman" panose="02020603050405020304" pitchFamily="18" charset="0"/>
            </a:endParaRPr>
          </a:p>
          <a:p>
            <a:pPr algn="l">
              <a:lnSpc>
                <a:spcPct val="107000"/>
              </a:lnSpc>
              <a:spcAft>
                <a:spcPts val="800"/>
              </a:spcAft>
            </a:pPr>
            <a:r>
              <a:rPr lang="en-GB" dirty="0">
                <a:latin typeface="Letter-join Print Plus 1" panose="02000805000000020003" pitchFamily="50" charset="0"/>
                <a:ea typeface="Calibri" panose="020F0502020204030204" pitchFamily="34" charset="0"/>
                <a:cs typeface="Times New Roman" panose="02020603050405020304" pitchFamily="18" charset="0"/>
              </a:rPr>
              <a:t>Mr Rae, Mrs Walker and Mr Appleton are part of the </a:t>
            </a:r>
            <a:r>
              <a:rPr lang="en-GB" dirty="0" err="1">
                <a:latin typeface="Letter-join Print Plus 1" panose="02000805000000020003" pitchFamily="50" charset="0"/>
                <a:ea typeface="Calibri" panose="020F0502020204030204" pitchFamily="34" charset="0"/>
                <a:cs typeface="Times New Roman" panose="02020603050405020304" pitchFamily="18" charset="0"/>
              </a:rPr>
              <a:t>Multiflex</a:t>
            </a:r>
            <a:r>
              <a:rPr lang="en-GB" dirty="0">
                <a:latin typeface="Letter-join Print Plus 1" panose="02000805000000020003" pitchFamily="50" charset="0"/>
                <a:ea typeface="Calibri" panose="020F0502020204030204" pitchFamily="34" charset="0"/>
                <a:cs typeface="Times New Roman" panose="02020603050405020304" pitchFamily="18" charset="0"/>
              </a:rPr>
              <a:t> team.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267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354816"/>
            <a:ext cx="11668125" cy="561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tabLst>
                <a:tab pos="2295525" algn="l"/>
              </a:tabLst>
            </a:pPr>
            <a:r>
              <a:rPr lang="en-GB" sz="2000" b="1" u="sng" dirty="0">
                <a:effectLst/>
                <a:latin typeface="Letter-join Print Plus 1" panose="02000805000000020003" pitchFamily="50" charset="0"/>
                <a:ea typeface="Calibri" panose="020F0502020204030204" pitchFamily="34" charset="0"/>
                <a:cs typeface="Times New Roman" panose="02020603050405020304" pitchFamily="18" charset="0"/>
              </a:rPr>
              <a:t>Literacy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tabLst>
                <a:tab pos="2295525" algn="l"/>
              </a:tabLs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Phonics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We use Supersonic Phonics Friends programme to provide daily engaging and active phonics lessons. In phonics, we teach children that the letters of the alphabet represent sounds and that these are put together to make words. The children learn to recognise the different graphemes that they will see when they are reading or writing.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Our phonics teaching starts in Reception and follows a very specific sequence that allows our children to build on their previous phonic knowledge and master specific phonic strategies as they move through school. As a result, all our children are able to tackle any unfamiliar words that they might discover. At Pewithall we also model these strategies in shared reading and writing both inside and outside of the phonics lesson and across the curriculum.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We have a strong focus on the development of language and language skills for our children because we know that speaking and listening are crucial skills for reading and writing in all subjects.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675C0B0B-3D1C-A3AE-E6CE-8BA3867F0E93}"/>
              </a:ext>
            </a:extLst>
          </p:cNvPr>
          <p:cNvPicPr>
            <a:picLocks noChangeAspect="1"/>
          </p:cNvPicPr>
          <p:nvPr/>
        </p:nvPicPr>
        <p:blipFill>
          <a:blip r:embed="rId2"/>
          <a:stretch>
            <a:fillRect/>
          </a:stretch>
        </p:blipFill>
        <p:spPr>
          <a:xfrm>
            <a:off x="7191586" y="324998"/>
            <a:ext cx="3671442" cy="1013471"/>
          </a:xfrm>
          <a:prstGeom prst="rect">
            <a:avLst/>
          </a:prstGeom>
        </p:spPr>
      </p:pic>
    </p:spTree>
    <p:extLst>
      <p:ext uri="{BB962C8B-B14F-4D97-AF65-F5344CB8AC3E}">
        <p14:creationId xmlns:p14="http://schemas.microsoft.com/office/powerpoint/2010/main" val="10982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795963"/>
            <a:ext cx="11668125" cy="47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How we Teach Phonics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At Pewithall we: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Teach children that phonics helps us to read and write.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Follow a specific lesson structure and teaching sequence (revisit &amp; review, teach, practise, apply) which promotes independence, resilience and success in all our learners.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Ensure that all phonics teaching is delivered with pace and passion.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Include an active element to all lessons that ensures participation for all learners.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Ensure that children take home a book that matches their phonic ability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Invite all parents to attend phonics and reading workshops to support their children with the development of their child’s phonics skills.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Many words are phonically regular, however, there are some exceptions, which the children know as tricky words.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072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795963"/>
            <a:ext cx="11668125" cy="47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Phonics and Reading Books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When the children are starting to learn the phonic code it is important that the books they read are closely matched to the letter sounds they are learning. The books should give the children confidence and help develop fluency, we want our children to feel confident</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and a sense of achievement.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Writing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Mark making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Throughout each day, children have opportunities for spontaneous mark making, drawing and writing in both the indoor and outdoor environment. Resources are carefully chosen, well organised and attractively presented, so that the children can decide independently how they want to represent their ideas and which medium would best suit their purpose.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325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1126823"/>
            <a:ext cx="11668125" cy="406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Pathway’s to Write</a:t>
            </a: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At Pewithall Primary School we plan learning in a thematic approach using our English curriculum texts as a driver. We follow The Literacy Company’s ‘Pathways to Write’ scheme which provides high quality texts and further embeds our mastery approach.  </a:t>
            </a: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Children are given regular opportunities for telling, retelling and refining texts as a preparation for writing. We encourage the process of planning, saying, writing, checking and editing writing.</a:t>
            </a: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Planned teaching sequences include shared, guided and independent writing. We prepare children for the transition from shared to independent writing by use of teacher demonstrations-‘modelling’ writing, teacher scribing and supported composition.</a:t>
            </a: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534BF989-4EC7-9417-3C64-63636F57643E}"/>
              </a:ext>
            </a:extLst>
          </p:cNvPr>
          <p:cNvPicPr>
            <a:picLocks noChangeAspect="1"/>
          </p:cNvPicPr>
          <p:nvPr/>
        </p:nvPicPr>
        <p:blipFill>
          <a:blip r:embed="rId2"/>
          <a:stretch>
            <a:fillRect/>
          </a:stretch>
        </p:blipFill>
        <p:spPr>
          <a:xfrm>
            <a:off x="8176592" y="0"/>
            <a:ext cx="3922642" cy="1651639"/>
          </a:xfrm>
          <a:prstGeom prst="rect">
            <a:avLst/>
          </a:prstGeom>
        </p:spPr>
      </p:pic>
    </p:spTree>
    <p:extLst>
      <p:ext uri="{BB962C8B-B14F-4D97-AF65-F5344CB8AC3E}">
        <p14:creationId xmlns:p14="http://schemas.microsoft.com/office/powerpoint/2010/main" val="32888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1361247"/>
            <a:ext cx="11668125" cy="359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pPr>
            <a:r>
              <a:rPr lang="en-GB" sz="2800" b="1" dirty="0">
                <a:effectLst/>
                <a:latin typeface="Letter-join Print Plus 1" panose="02000805000000020003" pitchFamily="50" charset="0"/>
                <a:ea typeface="Calibri" panose="020F0502020204030204" pitchFamily="34" charset="0"/>
                <a:cs typeface="Times New Roman" panose="02020603050405020304" pitchFamily="18" charset="0"/>
              </a:rPr>
              <a:t>Handwriting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800" dirty="0">
                <a:effectLst/>
                <a:latin typeface="Letter-join Print Plus 1" panose="02000805000000020003" pitchFamily="50" charset="0"/>
                <a:ea typeface="Calibri" panose="020F0502020204030204" pitchFamily="34" charset="0"/>
                <a:cs typeface="Times New Roman" panose="02020603050405020304" pitchFamily="18" charset="0"/>
              </a:rPr>
              <a:t>At Pewithall Primary School we support our pupils handwriting skills using </a:t>
            </a:r>
            <a:r>
              <a:rPr lang="en-GB" sz="2800" dirty="0" err="1">
                <a:effectLst/>
                <a:latin typeface="Letter-join Print Plus 1" panose="02000805000000020003" pitchFamily="50" charset="0"/>
                <a:ea typeface="Calibri" panose="020F0502020204030204" pitchFamily="34" charset="0"/>
                <a:cs typeface="Times New Roman" panose="02020603050405020304" pitchFamily="18" charset="0"/>
              </a:rPr>
              <a:t>Letterjoin</a:t>
            </a:r>
            <a:r>
              <a:rPr lang="en-GB" sz="2800" dirty="0">
                <a:effectLst/>
                <a:latin typeface="Letter-join Print Plus 1" panose="02000805000000020003" pitchFamily="50" charset="0"/>
                <a:ea typeface="Calibri" panose="020F0502020204030204" pitchFamily="34" charset="0"/>
                <a:cs typeface="Times New Roman" panose="02020603050405020304" pitchFamily="18" charset="0"/>
              </a:rPr>
              <a:t> handwriting programme fonts. In EYFS and year one pupils are taught Letter Join Print Plus font, with lead out lines. We send home the log in details so you can support your child at home with the fun online activities.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544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AABA3273-4E76-F2E7-3817-E8C262490F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a:extLst>
              <a:ext uri="{FF2B5EF4-FFF2-40B4-BE49-F238E27FC236}">
                <a16:creationId xmlns:a16="http://schemas.microsoft.com/office/drawing/2014/main" id="{F6BD1E4B-2B13-C7D5-D1B6-3953470DDB67}"/>
              </a:ext>
            </a:extLst>
          </p:cNvPr>
          <p:cNvSpPr>
            <a:spLocks noChangeArrowheads="1"/>
          </p:cNvSpPr>
          <p:nvPr/>
        </p:nvSpPr>
        <p:spPr bwMode="auto">
          <a:xfrm>
            <a:off x="683180" y="401738"/>
            <a:ext cx="10899220"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Maths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There</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more to maths than counting!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Children learn about maths through play and their daily experiences. The more meaningful to them and hands on it is, the better. Our setting is full of mathematical opportunities for children to explore, sort, compare, count, calculate and describe. Providing a safe environment to be creative, critical thinkers, problem solvers and to have a go. Mathematics is identified as one of the specific areas of learning, alongside expressive arts and design, literacy, and understanding the world. Our objective is to ensure that all children develop firm mathematical foundations in a way that is engaging, and appropriate for their age. This means actively learning using resources and activities provided in the environment. In addition, maths is explicitly taught daily as short whole class sessions and followed up with small group work using our mastery maths scheme, Power Maths. </a:t>
            </a:r>
            <a:b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A06CBDA5-FA96-0411-1DF4-6A4192F29251}"/>
              </a:ext>
            </a:extLst>
          </p:cNvPr>
          <p:cNvPicPr>
            <a:picLocks noChangeAspect="1"/>
          </p:cNvPicPr>
          <p:nvPr/>
        </p:nvPicPr>
        <p:blipFill>
          <a:blip r:embed="rId2"/>
          <a:stretch>
            <a:fillRect/>
          </a:stretch>
        </p:blipFill>
        <p:spPr>
          <a:xfrm>
            <a:off x="9868854" y="5188217"/>
            <a:ext cx="1639966" cy="1639966"/>
          </a:xfrm>
          <a:prstGeom prst="rect">
            <a:avLst/>
          </a:prstGeom>
        </p:spPr>
      </p:pic>
    </p:spTree>
    <p:extLst>
      <p:ext uri="{BB962C8B-B14F-4D97-AF65-F5344CB8AC3E}">
        <p14:creationId xmlns:p14="http://schemas.microsoft.com/office/powerpoint/2010/main" val="3752529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116302" y="195469"/>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2">
            <a:extLst>
              <a:ext uri="{FF2B5EF4-FFF2-40B4-BE49-F238E27FC236}">
                <a16:creationId xmlns:a16="http://schemas.microsoft.com/office/drawing/2014/main" id="{AABA3273-4E76-F2E7-3817-E8C262490F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a:extLst>
              <a:ext uri="{FF2B5EF4-FFF2-40B4-BE49-F238E27FC236}">
                <a16:creationId xmlns:a16="http://schemas.microsoft.com/office/drawing/2014/main" id="{F6BD1E4B-2B13-C7D5-D1B6-3953470DDB67}"/>
              </a:ext>
            </a:extLst>
          </p:cNvPr>
          <p:cNvSpPr>
            <a:spLocks noChangeArrowheads="1"/>
          </p:cNvSpPr>
          <p:nvPr/>
        </p:nvSpPr>
        <p:spPr bwMode="auto">
          <a:xfrm>
            <a:off x="683180" y="2802395"/>
            <a:ext cx="1089922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1AE14037-D966-EA9D-DA73-C60AAEFD9ACB}"/>
              </a:ext>
            </a:extLst>
          </p:cNvPr>
          <p:cNvSpPr>
            <a:spLocks noChangeArrowheads="1"/>
          </p:cNvSpPr>
          <p:nvPr/>
        </p:nvSpPr>
        <p:spPr bwMode="auto">
          <a:xfrm>
            <a:off x="364435" y="426422"/>
            <a:ext cx="6199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Understanding the World</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51719C20-7631-50B2-1487-7C31A5E0BDAD}"/>
              </a:ext>
            </a:extLst>
          </p:cNvPr>
          <p:cNvSpPr>
            <a:spLocks noChangeArrowheads="1"/>
          </p:cNvSpPr>
          <p:nvPr/>
        </p:nvSpPr>
        <p:spPr bwMode="auto">
          <a:xfrm>
            <a:off x="364434" y="819133"/>
            <a:ext cx="114631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Understanding the world involves guiding children to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make sense of their physical world and their community</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The frequency and range of children</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personal experiences increases their knowledge and sense of the world around them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vocabulary will support later reading comprehension.</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We like to go from the children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interests throughout the year such as exploring snow, learning about cultural and significant events and sharing new topics. We use Developing Experts to support our scientific investigations. </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Expressive Arts &amp; Design </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A61937DE-F920-DECD-B8AD-333221EB861B}"/>
              </a:ext>
            </a:extLst>
          </p:cNvPr>
          <p:cNvSpPr>
            <a:spLocks noChangeArrowheads="1"/>
          </p:cNvSpPr>
          <p:nvPr/>
        </p:nvSpPr>
        <p:spPr bwMode="auto">
          <a:xfrm>
            <a:off x="364435" y="3646882"/>
            <a:ext cx="1126365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The development of children</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artistic and cultural awareness supports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their imagination and creativity</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It is important that children have regular opportunities to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engage with the arts</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enabling them to explore and play with a wide range of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media and materials</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The quality and variety of what children see, hear and participate in is crucial for developing their understanding,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self-expression, vocabulary and ability to communicate through the arts</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The frequency, repetition and depth of their experiences are fundamental to their progress in interpreting and appreciating what they hear, respond to and observe.</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We use Charanga to support our music curriculum.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CE96DD25-E3D3-7D34-88B5-9E71A86EE968}"/>
              </a:ext>
            </a:extLst>
          </p:cNvPr>
          <p:cNvPicPr>
            <a:picLocks noChangeAspect="1"/>
          </p:cNvPicPr>
          <p:nvPr/>
        </p:nvPicPr>
        <p:blipFill>
          <a:blip r:embed="rId2"/>
          <a:stretch>
            <a:fillRect/>
          </a:stretch>
        </p:blipFill>
        <p:spPr>
          <a:xfrm>
            <a:off x="6460111" y="5418838"/>
            <a:ext cx="1365622" cy="1146147"/>
          </a:xfrm>
          <a:prstGeom prst="rect">
            <a:avLst/>
          </a:prstGeom>
        </p:spPr>
      </p:pic>
      <p:pic>
        <p:nvPicPr>
          <p:cNvPr id="13" name="Picture 12">
            <a:extLst>
              <a:ext uri="{FF2B5EF4-FFF2-40B4-BE49-F238E27FC236}">
                <a16:creationId xmlns:a16="http://schemas.microsoft.com/office/drawing/2014/main" id="{4759F115-9FC8-09D9-1B87-857959436C7E}"/>
              </a:ext>
            </a:extLst>
          </p:cNvPr>
          <p:cNvPicPr>
            <a:picLocks noChangeAspect="1"/>
          </p:cNvPicPr>
          <p:nvPr/>
        </p:nvPicPr>
        <p:blipFill>
          <a:blip r:embed="rId3"/>
          <a:stretch>
            <a:fillRect/>
          </a:stretch>
        </p:blipFill>
        <p:spPr>
          <a:xfrm>
            <a:off x="8312211" y="5418838"/>
            <a:ext cx="3343722" cy="1103856"/>
          </a:xfrm>
          <a:prstGeom prst="rect">
            <a:avLst/>
          </a:prstGeom>
        </p:spPr>
      </p:pic>
    </p:spTree>
    <p:extLst>
      <p:ext uri="{BB962C8B-B14F-4D97-AF65-F5344CB8AC3E}">
        <p14:creationId xmlns:p14="http://schemas.microsoft.com/office/powerpoint/2010/main" val="358011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55374" y="113439"/>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755374" y="881535"/>
            <a:ext cx="6546574" cy="3122168"/>
          </a:xfrm>
        </p:spPr>
        <p:txBody>
          <a:bodyPr/>
          <a:lstStyle/>
          <a:p>
            <a:r>
              <a:rPr lang="en-US" dirty="0">
                <a:latin typeface="Letter-join Print Plus 1" panose="02000805000000020003" pitchFamily="50" charset="0"/>
              </a:rPr>
              <a:t>About the teachers</a:t>
            </a:r>
          </a:p>
          <a:p>
            <a:endParaRPr lang="en-US" dirty="0">
              <a:latin typeface="Letter-join Print Plus 1" panose="02000805000000020003" pitchFamily="50" charset="0"/>
            </a:endParaRPr>
          </a:p>
          <a:p>
            <a:r>
              <a:rPr lang="en-US" dirty="0">
                <a:latin typeface="Letter-join Print Plus 1" panose="02000805000000020003" pitchFamily="50" charset="0"/>
              </a:rPr>
              <a:t>Important days</a:t>
            </a:r>
          </a:p>
          <a:p>
            <a:endParaRPr lang="en-US" dirty="0">
              <a:latin typeface="Letter-join Print Plus 1" panose="02000805000000020003" pitchFamily="50" charset="0"/>
            </a:endParaRPr>
          </a:p>
          <a:p>
            <a:r>
              <a:rPr lang="en-US" dirty="0">
                <a:latin typeface="Letter-join Print Plus 1" panose="02000805000000020003" pitchFamily="50" charset="0"/>
              </a:rPr>
              <a:t>EYFS Curriculum</a:t>
            </a:r>
          </a:p>
          <a:p>
            <a:endParaRPr lang="en-US" dirty="0">
              <a:latin typeface="Letter-join Print Plus 1" panose="02000805000000020003" pitchFamily="50" charset="0"/>
            </a:endParaRPr>
          </a:p>
          <a:p>
            <a:r>
              <a:rPr lang="en-US" dirty="0">
                <a:latin typeface="Letter-join Print Plus 1" panose="02000805000000020003" pitchFamily="50" charset="0"/>
              </a:rPr>
              <a:t>Home reading &amp; homework</a:t>
            </a:r>
          </a:p>
          <a:p>
            <a:endParaRPr lang="en-US" dirty="0">
              <a:latin typeface="Letter-join Print Plus 1" panose="02000805000000020003" pitchFamily="50" charset="0"/>
            </a:endParaRPr>
          </a:p>
          <a:p>
            <a:r>
              <a:rPr lang="en-US" dirty="0">
                <a:latin typeface="Letter-join Print Plus 1" panose="02000805000000020003" pitchFamily="50" charset="0"/>
              </a:rPr>
              <a:t>Time for questions </a:t>
            </a:r>
          </a:p>
          <a:p>
            <a:endParaRPr lang="en-US" dirty="0"/>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400613" y="371591"/>
            <a:ext cx="4169664" cy="667512"/>
          </a:xfrm>
        </p:spPr>
        <p:txBody>
          <a:bodyPr/>
          <a:lstStyle/>
          <a:p>
            <a:r>
              <a:rPr lang="en-US" dirty="0"/>
              <a:t>Homework</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400613" y="1252728"/>
            <a:ext cx="6861578" cy="2176272"/>
          </a:xfrm>
        </p:spPr>
        <p:txBody>
          <a:bodyPr/>
          <a:lstStyle/>
          <a:p>
            <a:r>
              <a:rPr lang="en-US" dirty="0">
                <a:latin typeface="Letter-join Print Plus 1" panose="02000805000000020003" pitchFamily="50" charset="0"/>
              </a:rPr>
              <a:t>Homework letters are sent on a Friday.</a:t>
            </a:r>
          </a:p>
          <a:p>
            <a:r>
              <a:rPr lang="en-US" dirty="0">
                <a:latin typeface="Letter-join Print Plus 1" panose="02000805000000020003" pitchFamily="50" charset="0"/>
              </a:rPr>
              <a:t>Any work should be completed and handed in by the following Wednesday in the homework folders. </a:t>
            </a:r>
          </a:p>
          <a:p>
            <a:r>
              <a:rPr lang="en-US" b="1" dirty="0">
                <a:latin typeface="Letter-join Print Plus 1" panose="02000805000000020003" pitchFamily="50" charset="0"/>
              </a:rPr>
              <a:t>Home readers</a:t>
            </a:r>
          </a:p>
          <a:p>
            <a:r>
              <a:rPr lang="en-US" dirty="0">
                <a:latin typeface="Letter-join Print Plus 1" panose="02000805000000020003" pitchFamily="50" charset="0"/>
              </a:rPr>
              <a:t>Monday – decodable book for your child to read to you each night. Due in Friday.</a:t>
            </a:r>
          </a:p>
          <a:p>
            <a:r>
              <a:rPr lang="en-US" dirty="0">
                <a:latin typeface="Letter-join Print Plus 1" panose="02000805000000020003" pitchFamily="50" charset="0"/>
              </a:rPr>
              <a:t>Friday – reading for pleasure book for you to share and read together. Due in Monday.</a:t>
            </a:r>
          </a:p>
          <a:p>
            <a:endParaRPr lang="en-US" dirty="0"/>
          </a:p>
        </p:txBody>
      </p:sp>
    </p:spTree>
    <p:extLst>
      <p:ext uri="{BB962C8B-B14F-4D97-AF65-F5344CB8AC3E}">
        <p14:creationId xmlns:p14="http://schemas.microsoft.com/office/powerpoint/2010/main" val="100396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538330" y="199862"/>
            <a:ext cx="6766560" cy="768096"/>
          </a:xfrm>
        </p:spPr>
        <p:txBody>
          <a:bodyPr/>
          <a:lstStyle/>
          <a:p>
            <a:r>
              <a:rPr lang="en-US" dirty="0" smtClean="0"/>
              <a:t>Notes </a:t>
            </a:r>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538330" y="967958"/>
            <a:ext cx="8394591" cy="2700528"/>
          </a:xfrm>
        </p:spPr>
        <p:txBody>
          <a:bodyPr/>
          <a:lstStyle/>
          <a:p>
            <a:r>
              <a:rPr lang="en-US" sz="3200" dirty="0" smtClean="0">
                <a:latin typeface="Letter-join Print Plus 1" panose="02000805000000020003" pitchFamily="50" charset="0"/>
              </a:rPr>
              <a:t>Snack – </a:t>
            </a:r>
            <a:r>
              <a:rPr lang="en-US" sz="3200" dirty="0" smtClean="0">
                <a:latin typeface="Letter-join Print Plus 1" panose="02000805000000020003" pitchFamily="50" charset="0"/>
              </a:rPr>
              <a:t>Please book snack online</a:t>
            </a:r>
            <a:endParaRPr lang="en-US" sz="3200" dirty="0" smtClean="0">
              <a:latin typeface="Letter-join Print Plus 1" panose="02000805000000020003" pitchFamily="50" charset="0"/>
            </a:endParaRPr>
          </a:p>
          <a:p>
            <a:endParaRPr lang="en-US" sz="3200" dirty="0" smtClean="0">
              <a:latin typeface="Letter-join Print Plus 1" panose="02000805000000020003" pitchFamily="50" charset="0"/>
            </a:endParaRPr>
          </a:p>
          <a:p>
            <a:r>
              <a:rPr lang="en-US" sz="3200" dirty="0" smtClean="0">
                <a:latin typeface="Letter-join Print Plus 1" panose="02000805000000020003" pitchFamily="50" charset="0"/>
              </a:rPr>
              <a:t>Uniform – Our uniform policy is available on the school website. Please name all school uniform, PE kit, water bottles and wellies etc. </a:t>
            </a:r>
          </a:p>
          <a:p>
            <a:endParaRPr lang="en-US" sz="3200" dirty="0">
              <a:latin typeface="Letter-join Print Plus 1" panose="02000805000000020003" pitchFamily="50" charset="0"/>
            </a:endParaRPr>
          </a:p>
          <a:p>
            <a:endParaRPr lang="en-US" dirty="0"/>
          </a:p>
        </p:txBody>
      </p:sp>
    </p:spTree>
    <p:extLst>
      <p:ext uri="{BB962C8B-B14F-4D97-AF65-F5344CB8AC3E}">
        <p14:creationId xmlns:p14="http://schemas.microsoft.com/office/powerpoint/2010/main" val="3118464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400612" y="371591"/>
            <a:ext cx="6026691" cy="667512"/>
          </a:xfrm>
        </p:spPr>
        <p:txBody>
          <a:bodyPr/>
          <a:lstStyle/>
          <a:p>
            <a:r>
              <a:rPr lang="en-US" dirty="0"/>
              <a:t>Communication</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400613" y="1252728"/>
            <a:ext cx="6861578" cy="1689255"/>
          </a:xfrm>
        </p:spPr>
        <p:txBody>
          <a:bodyPr/>
          <a:lstStyle/>
          <a:p>
            <a:r>
              <a:rPr lang="en-US" dirty="0">
                <a:latin typeface="Letter-join Print Plus 1" panose="02000805000000020003" pitchFamily="50" charset="0"/>
              </a:rPr>
              <a:t>In reception we use Class DOJO learning journal </a:t>
            </a:r>
          </a:p>
          <a:p>
            <a:r>
              <a:rPr lang="en-US" dirty="0">
                <a:latin typeface="Letter-join Print Plus 1" panose="02000805000000020003" pitchFamily="50" charset="0"/>
              </a:rPr>
              <a:t>We share WOW moments, and you can share WOW moments from home too.</a:t>
            </a:r>
          </a:p>
          <a:p>
            <a:endParaRPr lang="en-US" dirty="0">
              <a:latin typeface="Letter-join Print Plus 1" panose="02000805000000020003" pitchFamily="50" charset="0"/>
            </a:endParaRPr>
          </a:p>
          <a:p>
            <a:r>
              <a:rPr lang="en-US" dirty="0" err="1" smtClean="0">
                <a:latin typeface="Letter-join Print Plus 1" panose="02000805000000020003" pitchFamily="50" charset="0"/>
              </a:rPr>
              <a:t>Mrs</a:t>
            </a:r>
            <a:r>
              <a:rPr lang="en-US" dirty="0" smtClean="0">
                <a:latin typeface="Letter-join Print Plus 1" panose="02000805000000020003" pitchFamily="50" charset="0"/>
              </a:rPr>
              <a:t> </a:t>
            </a:r>
            <a:r>
              <a:rPr lang="en-US" dirty="0">
                <a:latin typeface="Letter-join Print Plus 1" panose="02000805000000020003" pitchFamily="50" charset="0"/>
              </a:rPr>
              <a:t>Ward is available at the end of the day for informal chats, once pupils have been dismissed. If you would like more formal, longer conversations please arrange a meeting. </a:t>
            </a:r>
          </a:p>
          <a:p>
            <a:r>
              <a:rPr lang="en-US" dirty="0">
                <a:latin typeface="Letter-join Print Plus 1" panose="02000805000000020003" pitchFamily="50" charset="0"/>
              </a:rPr>
              <a:t>Best way to contact Mrs Ward is through the office admin email and it will be passed on. </a:t>
            </a:r>
          </a:p>
          <a:p>
            <a:endParaRPr lang="en-US" dirty="0">
              <a:latin typeface="Letter-join Print Plus 1" panose="02000805000000020003" pitchFamily="50" charset="0"/>
            </a:endParaRPr>
          </a:p>
          <a:p>
            <a:endParaRPr lang="en-US" dirty="0"/>
          </a:p>
        </p:txBody>
      </p:sp>
    </p:spTree>
    <p:extLst>
      <p:ext uri="{BB962C8B-B14F-4D97-AF65-F5344CB8AC3E}">
        <p14:creationId xmlns:p14="http://schemas.microsoft.com/office/powerpoint/2010/main" val="107777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p:txBody>
          <a:bodyPr/>
          <a:lstStyle/>
          <a:p>
            <a:r>
              <a:rPr lang="en-US" dirty="0"/>
              <a:t>About us </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538330" y="3222752"/>
            <a:ext cx="8394591" cy="2700528"/>
          </a:xfrm>
        </p:spPr>
        <p:txBody>
          <a:bodyPr/>
          <a:lstStyle/>
          <a:p>
            <a:r>
              <a:rPr lang="en-US" sz="3200" dirty="0">
                <a:latin typeface="Letter-join Print Plus 1" panose="02000805000000020003" pitchFamily="50" charset="0"/>
              </a:rPr>
              <a:t>Class teacher – Mrs Ward</a:t>
            </a:r>
          </a:p>
          <a:p>
            <a:r>
              <a:rPr lang="en-US" sz="3200" dirty="0">
                <a:latin typeface="Letter-join Print Plus 1" panose="02000805000000020003" pitchFamily="50" charset="0"/>
              </a:rPr>
              <a:t>Teaching Assistant – Mrs O’ </a:t>
            </a:r>
            <a:r>
              <a:rPr lang="en-US" sz="3200" dirty="0" smtClean="0">
                <a:latin typeface="Letter-join Print Plus 1" panose="02000805000000020003" pitchFamily="50" charset="0"/>
              </a:rPr>
              <a:t>Neill</a:t>
            </a:r>
          </a:p>
          <a:p>
            <a:r>
              <a:rPr lang="en-US" sz="3200" dirty="0" smtClean="0">
                <a:latin typeface="Letter-join Print Plus 1" panose="02000805000000020003" pitchFamily="50" charset="0"/>
              </a:rPr>
              <a:t>Teaching Assistant AM – </a:t>
            </a:r>
            <a:r>
              <a:rPr lang="en-US" sz="3200" dirty="0" err="1" smtClean="0">
                <a:latin typeface="Letter-join Print Plus 1" panose="02000805000000020003" pitchFamily="50" charset="0"/>
              </a:rPr>
              <a:t>Mrs</a:t>
            </a:r>
            <a:r>
              <a:rPr lang="en-US" sz="3200" dirty="0" smtClean="0">
                <a:latin typeface="Letter-join Print Plus 1" panose="02000805000000020003" pitchFamily="50" charset="0"/>
              </a:rPr>
              <a:t> </a:t>
            </a:r>
            <a:r>
              <a:rPr lang="en-US" sz="3200" dirty="0" err="1" smtClean="0">
                <a:latin typeface="Letter-join Print Plus 1" panose="02000805000000020003" pitchFamily="50" charset="0"/>
              </a:rPr>
              <a:t>Beever</a:t>
            </a:r>
            <a:r>
              <a:rPr lang="en-US" sz="3200" dirty="0" smtClean="0">
                <a:latin typeface="Letter-join Print Plus 1" panose="02000805000000020003" pitchFamily="50" charset="0"/>
              </a:rPr>
              <a:t> </a:t>
            </a:r>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C8F2-4B9F-383D-2B64-205765C260A9}"/>
              </a:ext>
            </a:extLst>
          </p:cNvPr>
          <p:cNvSpPr>
            <a:spLocks noGrp="1"/>
          </p:cNvSpPr>
          <p:nvPr>
            <p:ph type="title"/>
          </p:nvPr>
        </p:nvSpPr>
        <p:spPr>
          <a:xfrm>
            <a:off x="402336" y="205939"/>
            <a:ext cx="5693664" cy="768096"/>
          </a:xfrm>
        </p:spPr>
        <p:txBody>
          <a:bodyPr/>
          <a:lstStyle/>
          <a:p>
            <a:r>
              <a:rPr lang="en-GB" dirty="0"/>
              <a:t>Important days</a:t>
            </a:r>
          </a:p>
        </p:txBody>
      </p:sp>
      <p:sp>
        <p:nvSpPr>
          <p:cNvPr id="3" name="Content Placeholder 2">
            <a:extLst>
              <a:ext uri="{FF2B5EF4-FFF2-40B4-BE49-F238E27FC236}">
                <a16:creationId xmlns:a16="http://schemas.microsoft.com/office/drawing/2014/main" id="{6620E195-B32B-93B0-227E-E6AE34E1785D}"/>
              </a:ext>
            </a:extLst>
          </p:cNvPr>
          <p:cNvSpPr>
            <a:spLocks noGrp="1"/>
          </p:cNvSpPr>
          <p:nvPr>
            <p:ph idx="1"/>
          </p:nvPr>
        </p:nvSpPr>
        <p:spPr>
          <a:xfrm>
            <a:off x="402336" y="722244"/>
            <a:ext cx="9181636" cy="3743076"/>
          </a:xfrm>
        </p:spPr>
        <p:txBody>
          <a:bodyPr/>
          <a:lstStyle/>
          <a:p>
            <a:r>
              <a:rPr lang="en-GB" b="1" dirty="0">
                <a:latin typeface="Letter-join Print Plus 1" panose="02000805000000020003" pitchFamily="50" charset="0"/>
              </a:rPr>
              <a:t>Monday</a:t>
            </a:r>
            <a:r>
              <a:rPr lang="en-GB" dirty="0">
                <a:latin typeface="Letter-join Print Plus 1" panose="02000805000000020003" pitchFamily="50" charset="0"/>
              </a:rPr>
              <a:t> </a:t>
            </a:r>
            <a:r>
              <a:rPr lang="en-GB" b="1" dirty="0">
                <a:latin typeface="Letter-join Print Plus 1" panose="02000805000000020003" pitchFamily="50" charset="0"/>
              </a:rPr>
              <a:t>–</a:t>
            </a:r>
            <a:r>
              <a:rPr lang="en-GB" dirty="0">
                <a:latin typeface="Letter-join Print Plus 1" panose="02000805000000020003" pitchFamily="50" charset="0"/>
              </a:rPr>
              <a:t> Welcome assembly</a:t>
            </a:r>
          </a:p>
          <a:p>
            <a:r>
              <a:rPr lang="en-GB" dirty="0">
                <a:latin typeface="Letter-join Print Plus 1" panose="02000805000000020003" pitchFamily="50" charset="0"/>
              </a:rPr>
              <a:t>PE Kit needed.</a:t>
            </a:r>
          </a:p>
          <a:p>
            <a:r>
              <a:rPr lang="en-GB" dirty="0">
                <a:latin typeface="Letter-join Print Plus 1" panose="02000805000000020003" pitchFamily="50" charset="0"/>
              </a:rPr>
              <a:t>Decodable book sent out.</a:t>
            </a:r>
          </a:p>
          <a:p>
            <a:r>
              <a:rPr lang="en-GB" b="1" dirty="0">
                <a:latin typeface="Letter-join Print Plus 1" panose="02000805000000020003" pitchFamily="50" charset="0"/>
              </a:rPr>
              <a:t>Tuesday –</a:t>
            </a:r>
            <a:r>
              <a:rPr lang="en-GB" dirty="0">
                <a:latin typeface="Letter-join Print Plus 1" panose="02000805000000020003" pitchFamily="50" charset="0"/>
              </a:rPr>
              <a:t> Drama</a:t>
            </a:r>
          </a:p>
          <a:p>
            <a:r>
              <a:rPr lang="en-GB" b="1" dirty="0">
                <a:latin typeface="Letter-join Print Plus 1" panose="02000805000000020003" pitchFamily="50" charset="0"/>
              </a:rPr>
              <a:t>Wednesday –</a:t>
            </a:r>
            <a:r>
              <a:rPr lang="en-GB" dirty="0">
                <a:latin typeface="Letter-join Print Plus 1" panose="02000805000000020003" pitchFamily="50" charset="0"/>
              </a:rPr>
              <a:t> homework due in</a:t>
            </a:r>
          </a:p>
          <a:p>
            <a:r>
              <a:rPr lang="en-GB" b="1" dirty="0">
                <a:latin typeface="Letter-join Print Plus 1" panose="02000805000000020003" pitchFamily="50" charset="0"/>
              </a:rPr>
              <a:t>Thursday –</a:t>
            </a:r>
            <a:r>
              <a:rPr lang="en-GB" dirty="0">
                <a:latin typeface="Letter-join Print Plus 1" panose="02000805000000020003" pitchFamily="50" charset="0"/>
              </a:rPr>
              <a:t> KS1 assembly </a:t>
            </a:r>
          </a:p>
          <a:p>
            <a:r>
              <a:rPr lang="en-GB" b="1" dirty="0">
                <a:latin typeface="Letter-join Print Plus 1" panose="02000805000000020003" pitchFamily="50" charset="0"/>
              </a:rPr>
              <a:t>Friday – </a:t>
            </a:r>
            <a:r>
              <a:rPr lang="en-GB" dirty="0">
                <a:latin typeface="Letter-join Print Plus 1" panose="02000805000000020003" pitchFamily="50" charset="0"/>
              </a:rPr>
              <a:t>Golden tie assembly. </a:t>
            </a:r>
          </a:p>
          <a:p>
            <a:r>
              <a:rPr lang="en-GB" dirty="0">
                <a:latin typeface="Letter-join Print Plus 1" panose="02000805000000020003" pitchFamily="50" charset="0"/>
              </a:rPr>
              <a:t>Reading for pleasure book sent home. </a:t>
            </a:r>
          </a:p>
          <a:p>
            <a:r>
              <a:rPr lang="en-GB" dirty="0">
                <a:latin typeface="Letter-join Print Plus 1" panose="02000805000000020003" pitchFamily="50" charset="0"/>
              </a:rPr>
              <a:t>Homework letter and homework sent home.</a:t>
            </a:r>
          </a:p>
          <a:p>
            <a:r>
              <a:rPr lang="en-GB" dirty="0">
                <a:latin typeface="Letter-join Print Plus 1" panose="02000805000000020003" pitchFamily="50" charset="0"/>
              </a:rPr>
              <a:t>PE Kit sent home.</a:t>
            </a:r>
          </a:p>
          <a:p>
            <a:endParaRPr lang="en-GB" dirty="0"/>
          </a:p>
        </p:txBody>
      </p:sp>
    </p:spTree>
    <p:extLst>
      <p:ext uri="{BB962C8B-B14F-4D97-AF65-F5344CB8AC3E}">
        <p14:creationId xmlns:p14="http://schemas.microsoft.com/office/powerpoint/2010/main" val="23391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496956" y="834888"/>
            <a:ext cx="10939670" cy="5062330"/>
          </a:xfrm>
          <a:solidFill>
            <a:srgbClr val="AAC4E9"/>
          </a:solidFill>
        </p:spPr>
        <p:txBody>
          <a:bodyPr/>
          <a:lstStyle/>
          <a:p>
            <a:r>
              <a:rPr lang="en-GB" sz="4000" dirty="0">
                <a:effectLst/>
                <a:latin typeface="Letter-join Print Plus 1" panose="02000805000000020003" pitchFamily="50" charset="0"/>
                <a:ea typeface="Calibri" panose="020F0502020204030204" pitchFamily="34" charset="0"/>
                <a:cs typeface="Times New Roman" panose="02020603050405020304" pitchFamily="18" charset="0"/>
              </a:rPr>
              <a:t>We deliver an EYFS curriculum through immersion in high quality teaching alongside an enriched environment. Our philosophy is to nurture every child’s curiosity and enthusiasm for learning, developing both skills and confidence as they take their first steps on their own unique journey of lifelong learning.</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496956" y="649357"/>
            <a:ext cx="10939670" cy="5897217"/>
          </a:xfrm>
          <a:solidFill>
            <a:srgbClr val="AAC4E9"/>
          </a:solidFill>
        </p:spPr>
        <p:txBody>
          <a:bodyPr/>
          <a:lstStyle/>
          <a:p>
            <a:pPr>
              <a:lnSpc>
                <a:spcPct val="115000"/>
              </a:lnSpc>
              <a:spcAft>
                <a:spcPts val="1000"/>
              </a:spcAft>
              <a:tabLst>
                <a:tab pos="2295525" algn="l"/>
              </a:tabLst>
            </a:pPr>
            <a:r>
              <a:rPr lang="en-GB" b="1" u="sng" dirty="0">
                <a:effectLst/>
                <a:latin typeface="Letter-join Print Plus 1" panose="02000805000000020003" pitchFamily="50" charset="0"/>
                <a:ea typeface="Calibri" panose="020F0502020204030204" pitchFamily="34" charset="0"/>
                <a:cs typeface="Times New Roman" panose="02020603050405020304" pitchFamily="18" charset="0"/>
              </a:rPr>
              <a:t>EYFS Framework 2020</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2295525" algn="l"/>
              </a:tabLst>
            </a:pP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At Pewithall we follow the EYFS framework (2020). Within this framework there are four guiding principles which shape our practice. These are: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1. Every child is a unique child, who is constantly learning and can be resilient, capable, confident, and self-assured.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2. Children learn to be strong and independent through positive relationships.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3. Children learn and develop well in enabling environments with teaching and support from adults, who respond to their individual interests and needs and help them to build their learning over time. Children benefit from a strong partnership between practitioners and parents and/or carers.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4. Children develop and learn at different rates. The framework covers the education and care of all children in early years provision, including children with special educational needs and disabilities (SEND).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358070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85530" y="106017"/>
            <a:ext cx="11834192" cy="6751983"/>
          </a:xfrm>
          <a:solidFill>
            <a:srgbClr val="AAC4E9"/>
          </a:solidFill>
        </p:spPr>
        <p:txBody>
          <a:bodyPr/>
          <a:lstStyle/>
          <a:p>
            <a:pPr>
              <a:lnSpc>
                <a:spcPct val="115000"/>
              </a:lnSpc>
              <a:spcAft>
                <a:spcPts val="1000"/>
              </a:spcAft>
              <a:tabLst>
                <a:tab pos="2295525" algn="l"/>
              </a:tabLs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EYFS learning and development requirements.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2295525" algn="l"/>
              </a:tabLs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Our curriculum encompasses seven areas of learning and development. All areas of learning and development are important and interconnected. Three areas are particularly important for building a foundation for igniting children’s curiosity and enthusiasm for learning, forming relationships, and thriving. These are called the prime areas: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communication and language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physical development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personal, social, and emotional development.</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Four areas help children to strengthen and apply the prime areas. These are called the specific areas: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literacy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mathematics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understanding the world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expressive arts and design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Throughout their time in the Reception Year our children partake in an ambitious curriculum which is designed in a sequential way to ensure progress towards the end of reception goals. These goals are defined as Early Learning Goals (ELGs) As previously outlined our curriculum incorporates learning through play, learning by adults modelling, by observing each other and through guided learning and direct teaching. It is also important to highlight that our plans are flexible to allow us to respond quickly to children’s new interests and/or needs.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848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496956" y="251791"/>
            <a:ext cx="10939670" cy="5897217"/>
          </a:xfrm>
          <a:solidFill>
            <a:srgbClr val="AAC4E9"/>
          </a:solidFill>
        </p:spPr>
        <p:txBody>
          <a:bodyPr/>
          <a:lstStyle/>
          <a:p>
            <a:pPr lvl="0">
              <a:lnSpc>
                <a:spcPct val="107000"/>
              </a:lnSpc>
            </a:pPr>
            <a:endParaRPr lang="en-GB" dirty="0">
              <a:effectLst/>
              <a:latin typeface="Letter-join Print Plus 1" panose="02000805000000020003" pitchFamily="50" charset="0"/>
              <a:ea typeface="Calibri" panose="020F0502020204030204" pitchFamily="34" charset="0"/>
              <a:cs typeface="Times New Roman" panose="02020603050405020304" pitchFamily="18" charset="0"/>
            </a:endParaRPr>
          </a:p>
          <a:p>
            <a:pPr lvl="0">
              <a:lnSpc>
                <a:spcPct val="107000"/>
              </a:lnSpc>
            </a:pP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Weaving throughout the EYFS curriculum at Pewithall are three </a:t>
            </a:r>
            <a:r>
              <a:rPr lang="en-GB" b="1" dirty="0">
                <a:effectLst/>
                <a:latin typeface="Letter-join Print Plus 1" panose="02000805000000020003" pitchFamily="50" charset="0"/>
                <a:ea typeface="Calibri" panose="020F0502020204030204" pitchFamily="34" charset="0"/>
                <a:cs typeface="Times New Roman" panose="02020603050405020304" pitchFamily="18" charset="0"/>
              </a:rPr>
              <a:t>Characteristics of Effective Learning. </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playing and exploring - children investigate and experience things, and ‘have a go’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active learning - children concentrate and keep on trying if they encounter difficulties and enjoy achievements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creating and thinking critically - children have and develop their own ideas, make links between ideas, and develop strategies for doing things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These elements underpin how we reflect on each child’s development and adjust our practice accordingly. Supporting children in their individual learning behaviour and observing the context of children’s play is essential.</a:t>
            </a:r>
            <a:endParaRPr lang="en-US" sz="32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22462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31912" y="145774"/>
            <a:ext cx="11668539" cy="6467061"/>
          </a:xfrm>
          <a:solidFill>
            <a:srgbClr val="AAC4E9"/>
          </a:solidFill>
        </p:spPr>
        <p:txBody>
          <a:bodyPr/>
          <a:lstStyle/>
          <a:p>
            <a:pPr lvl="0" algn="l">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5">
            <a:extLst>
              <a:ext uri="{FF2B5EF4-FFF2-40B4-BE49-F238E27FC236}">
                <a16:creationId xmlns:a16="http://schemas.microsoft.com/office/drawing/2014/main" id="{807F3549-4A4D-937A-033A-28BB6D39D74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6">
            <a:extLst>
              <a:ext uri="{FF2B5EF4-FFF2-40B4-BE49-F238E27FC236}">
                <a16:creationId xmlns:a16="http://schemas.microsoft.com/office/drawing/2014/main" id="{BFA3485E-5274-007A-65CD-45D251017336}"/>
              </a:ext>
            </a:extLst>
          </p:cNvPr>
          <p:cNvSpPr>
            <a:spLocks noChangeArrowheads="1"/>
          </p:cNvSpPr>
          <p:nvPr/>
        </p:nvSpPr>
        <p:spPr bwMode="auto">
          <a:xfrm>
            <a:off x="1321144" y="901702"/>
            <a:ext cx="1010223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GB" altLang="en-US" sz="4000"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Communication and language </a:t>
            </a:r>
            <a:endParaRPr kumimoji="0" lang="en-GB"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GB" altLang="en-US" sz="4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C&amp;L is developed throughout the year through high quality interactions, daily group discussions, sharing circles, PSHE times, stories, singing, speech and language interventions, and if needed Talk Boost interventions.</a:t>
            </a: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19891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DFAF6"/>
      </a:lt1>
      <a:dk2>
        <a:srgbClr val="44546A"/>
      </a:dk2>
      <a:lt2>
        <a:srgbClr val="E7E6E6"/>
      </a:lt2>
      <a:accent1>
        <a:srgbClr val="E8C3FF"/>
      </a:accent1>
      <a:accent2>
        <a:srgbClr val="ED7DED"/>
      </a:accent2>
      <a:accent3>
        <a:srgbClr val="9BD2F7"/>
      </a:accent3>
      <a:accent4>
        <a:srgbClr val="F6F96F"/>
      </a:accent4>
      <a:accent5>
        <a:srgbClr val="92D050"/>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Geometric color block</Template>
  <TotalTime>814</TotalTime>
  <Words>2009</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Arial Regular</vt:lpstr>
      <vt:lpstr>Calibri</vt:lpstr>
      <vt:lpstr>Letter-join Print Plus 1</vt:lpstr>
      <vt:lpstr>Sabon Next LT</vt:lpstr>
      <vt:lpstr>Symbol</vt:lpstr>
      <vt:lpstr>Times New Roman</vt:lpstr>
      <vt:lpstr>Office Theme</vt:lpstr>
      <vt:lpstr>Reception class curriculum evening</vt:lpstr>
      <vt:lpstr>AGENDA</vt:lpstr>
      <vt:lpstr>About us </vt:lpstr>
      <vt:lpstr>Important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Notes </vt:lpstr>
      <vt:lpstr>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and Early reading</dc:title>
  <dc:subject/>
  <dc:creator>Miss Jewkes</dc:creator>
  <cp:lastModifiedBy>Ellena Jewkes</cp:lastModifiedBy>
  <cp:revision>12</cp:revision>
  <dcterms:created xsi:type="dcterms:W3CDTF">2022-09-02T07:03:41Z</dcterms:created>
  <dcterms:modified xsi:type="dcterms:W3CDTF">2024-09-05T14:52:34Z</dcterms:modified>
</cp:coreProperties>
</file>